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 id="2147483707" r:id="rId2"/>
  </p:sldMasterIdLst>
  <p:notesMasterIdLst>
    <p:notesMasterId r:id="rId52"/>
  </p:notesMasterIdLst>
  <p:sldIdLst>
    <p:sldId id="269" r:id="rId3"/>
    <p:sldId id="290" r:id="rId4"/>
    <p:sldId id="285" r:id="rId5"/>
    <p:sldId id="291" r:id="rId6"/>
    <p:sldId id="287" r:id="rId7"/>
    <p:sldId id="288" r:id="rId8"/>
    <p:sldId id="289" r:id="rId9"/>
    <p:sldId id="292" r:id="rId10"/>
    <p:sldId id="293" r:id="rId11"/>
    <p:sldId id="2153" r:id="rId12"/>
    <p:sldId id="2154" r:id="rId13"/>
    <p:sldId id="2155" r:id="rId14"/>
    <p:sldId id="2158" r:id="rId15"/>
    <p:sldId id="2157" r:id="rId16"/>
    <p:sldId id="2214" r:id="rId17"/>
    <p:sldId id="294" r:id="rId18"/>
    <p:sldId id="2211" r:id="rId19"/>
    <p:sldId id="2212" r:id="rId20"/>
    <p:sldId id="2193" r:id="rId21"/>
    <p:sldId id="2106" r:id="rId22"/>
    <p:sldId id="296" r:id="rId23"/>
    <p:sldId id="2215" r:id="rId24"/>
    <p:sldId id="2216" r:id="rId25"/>
    <p:sldId id="2217" r:id="rId26"/>
    <p:sldId id="2151" r:id="rId27"/>
    <p:sldId id="2161" r:id="rId28"/>
    <p:sldId id="2162" r:id="rId29"/>
    <p:sldId id="2159" r:id="rId30"/>
    <p:sldId id="2163" r:id="rId31"/>
    <p:sldId id="2160" r:id="rId32"/>
    <p:sldId id="415" r:id="rId33"/>
    <p:sldId id="2105" r:id="rId34"/>
    <p:sldId id="2164" r:id="rId35"/>
    <p:sldId id="2210" r:id="rId36"/>
    <p:sldId id="2209" r:id="rId37"/>
    <p:sldId id="2152" r:id="rId38"/>
    <p:sldId id="276" r:id="rId39"/>
    <p:sldId id="2204" r:id="rId40"/>
    <p:sldId id="2170" r:id="rId41"/>
    <p:sldId id="277" r:id="rId42"/>
    <p:sldId id="2206" r:id="rId43"/>
    <p:sldId id="2171" r:id="rId44"/>
    <p:sldId id="283" r:id="rId45"/>
    <p:sldId id="267" r:id="rId46"/>
    <p:sldId id="2200" r:id="rId47"/>
    <p:sldId id="2201" r:id="rId48"/>
    <p:sldId id="2202" r:id="rId49"/>
    <p:sldId id="2203" r:id="rId50"/>
    <p:sldId id="2218" r:id="rId51"/>
  </p:sldIdLst>
  <p:sldSz cx="9144000" cy="6858000" type="screen4x3"/>
  <p:notesSz cx="6858000" cy="9144000"/>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941" autoAdjust="0"/>
    <p:restoredTop sz="86496" autoAdjust="0"/>
  </p:normalViewPr>
  <p:slideViewPr>
    <p:cSldViewPr>
      <p:cViewPr varScale="1">
        <p:scale>
          <a:sx n="80" d="100"/>
          <a:sy n="80" d="100"/>
        </p:scale>
        <p:origin x="1544" y="1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gs" Target="tags/tag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7/27/19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16</a:t>
            </a:fld>
            <a:endParaRPr lang="en-US"/>
          </a:p>
        </p:txBody>
      </p:sp>
    </p:spTree>
    <p:extLst>
      <p:ext uri="{BB962C8B-B14F-4D97-AF65-F5344CB8AC3E}">
        <p14:creationId xmlns:p14="http://schemas.microsoft.com/office/powerpoint/2010/main" val="2204472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17</a:t>
            </a:fld>
            <a:endParaRPr lang="en-US"/>
          </a:p>
        </p:txBody>
      </p:sp>
    </p:spTree>
    <p:extLst>
      <p:ext uri="{BB962C8B-B14F-4D97-AF65-F5344CB8AC3E}">
        <p14:creationId xmlns:p14="http://schemas.microsoft.com/office/powerpoint/2010/main" val="1038071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18</a:t>
            </a:fld>
            <a:endParaRPr lang="en-US"/>
          </a:p>
        </p:txBody>
      </p:sp>
    </p:spTree>
    <p:extLst>
      <p:ext uri="{BB962C8B-B14F-4D97-AF65-F5344CB8AC3E}">
        <p14:creationId xmlns:p14="http://schemas.microsoft.com/office/powerpoint/2010/main" val="13718368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138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342909" indent="0" algn="ctr">
              <a:buNone/>
              <a:defRPr>
                <a:solidFill>
                  <a:schemeClr val="tx1">
                    <a:tint val="75000"/>
                  </a:schemeClr>
                </a:solidFill>
              </a:defRPr>
            </a:lvl2pPr>
            <a:lvl3pPr marL="685817" indent="0" algn="ctr">
              <a:buNone/>
              <a:defRPr>
                <a:solidFill>
                  <a:schemeClr val="tx1">
                    <a:tint val="75000"/>
                  </a:schemeClr>
                </a:solidFill>
              </a:defRPr>
            </a:lvl3pPr>
            <a:lvl4pPr marL="1028726" indent="0" algn="ctr">
              <a:buNone/>
              <a:defRPr>
                <a:solidFill>
                  <a:schemeClr val="tx1">
                    <a:tint val="75000"/>
                  </a:schemeClr>
                </a:solidFill>
              </a:defRPr>
            </a:lvl4pPr>
            <a:lvl5pPr marL="1371634" indent="0" algn="ctr">
              <a:buNone/>
              <a:defRPr>
                <a:solidFill>
                  <a:schemeClr val="tx1">
                    <a:tint val="75000"/>
                  </a:schemeClr>
                </a:solidFill>
              </a:defRPr>
            </a:lvl5pPr>
            <a:lvl6pPr marL="1714543" indent="0" algn="ctr">
              <a:buNone/>
              <a:defRPr>
                <a:solidFill>
                  <a:schemeClr val="tx1">
                    <a:tint val="75000"/>
                  </a:schemeClr>
                </a:solidFill>
              </a:defRPr>
            </a:lvl6pPr>
            <a:lvl7pPr marL="2057451" indent="0" algn="ctr">
              <a:buNone/>
              <a:defRPr>
                <a:solidFill>
                  <a:schemeClr val="tx1">
                    <a:tint val="75000"/>
                  </a:schemeClr>
                </a:solidFill>
              </a:defRPr>
            </a:lvl7pPr>
            <a:lvl8pPr marL="2400360" indent="0" algn="ctr">
              <a:buNone/>
              <a:defRPr>
                <a:solidFill>
                  <a:schemeClr val="tx1">
                    <a:tint val="75000"/>
                  </a:schemeClr>
                </a:solidFill>
              </a:defRPr>
            </a:lvl8pPr>
            <a:lvl9pPr marL="2743269"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2" y="6400800"/>
            <a:ext cx="1761006"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408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1608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3"/>
            <a:ext cx="7772400" cy="1362075"/>
          </a:xfrm>
        </p:spPr>
        <p:txBody>
          <a:bodyPr anchor="t"/>
          <a:lstStyle>
            <a:lvl1pPr algn="l">
              <a:defRPr sz="3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1500">
                <a:solidFill>
                  <a:schemeClr val="tx1">
                    <a:tint val="75000"/>
                  </a:schemeClr>
                </a:solidFill>
              </a:defRPr>
            </a:lvl1pPr>
            <a:lvl2pPr marL="342909" indent="0">
              <a:buNone/>
              <a:defRPr sz="1350">
                <a:solidFill>
                  <a:schemeClr val="tx1">
                    <a:tint val="75000"/>
                  </a:schemeClr>
                </a:solidFill>
              </a:defRPr>
            </a:lvl2pPr>
            <a:lvl3pPr marL="685817" indent="0">
              <a:buNone/>
              <a:defRPr sz="1200">
                <a:solidFill>
                  <a:schemeClr val="tx1">
                    <a:tint val="75000"/>
                  </a:schemeClr>
                </a:solidFill>
              </a:defRPr>
            </a:lvl3pPr>
            <a:lvl4pPr marL="1028726" indent="0">
              <a:buNone/>
              <a:defRPr sz="1050">
                <a:solidFill>
                  <a:schemeClr val="tx1">
                    <a:tint val="75000"/>
                  </a:schemeClr>
                </a:solidFill>
              </a:defRPr>
            </a:lvl4pPr>
            <a:lvl5pPr marL="1371634" indent="0">
              <a:buNone/>
              <a:defRPr sz="1050">
                <a:solidFill>
                  <a:schemeClr val="tx1">
                    <a:tint val="75000"/>
                  </a:schemeClr>
                </a:solidFill>
              </a:defRPr>
            </a:lvl5pPr>
            <a:lvl6pPr marL="1714543" indent="0">
              <a:buNone/>
              <a:defRPr sz="1050">
                <a:solidFill>
                  <a:schemeClr val="tx1">
                    <a:tint val="75000"/>
                  </a:schemeClr>
                </a:solidFill>
              </a:defRPr>
            </a:lvl6pPr>
            <a:lvl7pPr marL="2057451" indent="0">
              <a:buNone/>
              <a:defRPr sz="1050">
                <a:solidFill>
                  <a:schemeClr val="tx1">
                    <a:tint val="75000"/>
                  </a:schemeClr>
                </a:solidFill>
              </a:defRPr>
            </a:lvl7pPr>
            <a:lvl8pPr marL="2400360" indent="0">
              <a:buNone/>
              <a:defRPr sz="1050">
                <a:solidFill>
                  <a:schemeClr val="tx1">
                    <a:tint val="75000"/>
                  </a:schemeClr>
                </a:solidFill>
              </a:defRPr>
            </a:lvl8pPr>
            <a:lvl9pPr marL="2743269" indent="0">
              <a:buNone/>
              <a:defRPr sz="105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108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3"/>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3"/>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2416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100" b="1"/>
            </a:lvl1pPr>
            <a:lvl2pPr marL="342909" indent="0">
              <a:buNone/>
              <a:defRPr sz="1500" b="1"/>
            </a:lvl2pPr>
            <a:lvl3pPr marL="685817" indent="0">
              <a:buNone/>
              <a:defRPr sz="1350" b="1"/>
            </a:lvl3pPr>
            <a:lvl4pPr marL="1028726" indent="0">
              <a:buNone/>
              <a:defRPr sz="1200" b="1"/>
            </a:lvl4pPr>
            <a:lvl5pPr marL="1371634" indent="0">
              <a:buNone/>
              <a:defRPr sz="1200" b="1"/>
            </a:lvl5pPr>
            <a:lvl6pPr marL="1714543" indent="0">
              <a:buNone/>
              <a:defRPr sz="1200" b="1"/>
            </a:lvl6pPr>
            <a:lvl7pPr marL="2057451" indent="0">
              <a:buNone/>
              <a:defRPr sz="1200" b="1"/>
            </a:lvl7pPr>
            <a:lvl8pPr marL="2400360" indent="0">
              <a:buNone/>
              <a:defRPr sz="1200" b="1"/>
            </a:lvl8pPr>
            <a:lvl9pPr marL="2743269"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2590800"/>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7" y="1417638"/>
            <a:ext cx="4041774" cy="906462"/>
          </a:xfrm>
        </p:spPr>
        <p:txBody>
          <a:bodyPr anchor="b">
            <a:noAutofit/>
          </a:bodyPr>
          <a:lstStyle>
            <a:lvl1pPr marL="0" indent="0">
              <a:buNone/>
              <a:defRPr sz="2100" b="1"/>
            </a:lvl1pPr>
            <a:lvl2pPr marL="342909" indent="0">
              <a:buNone/>
              <a:defRPr sz="1500" b="1"/>
            </a:lvl2pPr>
            <a:lvl3pPr marL="685817" indent="0">
              <a:buNone/>
              <a:defRPr sz="1350" b="1"/>
            </a:lvl3pPr>
            <a:lvl4pPr marL="1028726" indent="0">
              <a:buNone/>
              <a:defRPr sz="1200" b="1"/>
            </a:lvl4pPr>
            <a:lvl5pPr marL="1371634" indent="0">
              <a:buNone/>
              <a:defRPr sz="1200" b="1"/>
            </a:lvl5pPr>
            <a:lvl6pPr marL="1714543" indent="0">
              <a:buNone/>
              <a:defRPr sz="1200" b="1"/>
            </a:lvl6pPr>
            <a:lvl7pPr marL="2057451" indent="0">
              <a:buNone/>
              <a:defRPr sz="1200" b="1"/>
            </a:lvl7pPr>
            <a:lvl8pPr marL="2400360" indent="0">
              <a:buNone/>
              <a:defRPr sz="1200" b="1"/>
            </a:lvl8pPr>
            <a:lvl9pPr marL="2743269"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66983" y="2590800"/>
            <a:ext cx="4041774"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513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788127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6700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3501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1" y="2778680"/>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8545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ABAC098-B10F-48F4-B6AB-08CC7DD84F80}"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280911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2391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457200" y="228600"/>
            <a:ext cx="8229600" cy="1143000"/>
          </a:xfrm>
        </p:spPr>
        <p:txBody>
          <a:bodyPr/>
          <a:lstStyle/>
          <a:p>
            <a:r>
              <a:rPr lang="en-US" dirty="0"/>
              <a:t>Click To Edit Master Title Style</a:t>
            </a:r>
          </a:p>
        </p:txBody>
      </p:sp>
    </p:spTree>
    <p:extLst>
      <p:ext uri="{BB962C8B-B14F-4D97-AF65-F5344CB8AC3E}">
        <p14:creationId xmlns:p14="http://schemas.microsoft.com/office/powerpoint/2010/main" val="3645380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44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440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07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61834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566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417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73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3298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6" r:id="rId9"/>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3"/>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66139834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ctr" defTabSz="685817" rtl="0" eaLnBrk="1" latinLnBrk="0" hangingPunct="1">
        <a:spcBef>
          <a:spcPct val="0"/>
        </a:spcBef>
        <a:buNone/>
        <a:defRPr sz="3300" b="0" i="0" u="none" kern="1200">
          <a:solidFill>
            <a:schemeClr val="tx1"/>
          </a:solidFill>
          <a:latin typeface="+mj-lt"/>
          <a:ea typeface="+mj-ea"/>
          <a:cs typeface="+mj-cs"/>
        </a:defRPr>
      </a:lvl1pPr>
    </p:titleStyle>
    <p:bodyStyle>
      <a:lvl1pPr marL="257181" indent="-257181" algn="l" defTabSz="685817" rtl="0" eaLnBrk="1" latinLnBrk="0" hangingPunct="1">
        <a:spcBef>
          <a:spcPts val="450"/>
        </a:spcBef>
        <a:buFont typeface="Arial" charset="0"/>
        <a:buChar char="•"/>
        <a:defRPr sz="2400" kern="1200">
          <a:solidFill>
            <a:schemeClr val="tx1"/>
          </a:solidFill>
          <a:latin typeface="+mn-lt"/>
          <a:ea typeface="+mn-ea"/>
          <a:cs typeface="+mn-cs"/>
        </a:defRPr>
      </a:lvl1pPr>
      <a:lvl2pPr marL="557227" indent="-214318" algn="l" defTabSz="685817" rtl="0" eaLnBrk="1" latinLnBrk="0" hangingPunct="1">
        <a:spcBef>
          <a:spcPts val="450"/>
        </a:spcBef>
        <a:buFont typeface="Arial" charset="0"/>
        <a:buChar char="•"/>
        <a:defRPr sz="2100" b="0" i="0" u="none" kern="1200">
          <a:solidFill>
            <a:schemeClr val="tx1"/>
          </a:solidFill>
          <a:latin typeface="+mn-lt"/>
          <a:ea typeface="+mn-ea"/>
          <a:cs typeface="+mn-cs"/>
        </a:defRPr>
      </a:lvl2pPr>
      <a:lvl3pPr marL="857272" indent="-171455" algn="l" defTabSz="685817" rtl="0" eaLnBrk="1" latinLnBrk="0" hangingPunct="1">
        <a:spcBef>
          <a:spcPts val="450"/>
        </a:spcBef>
        <a:buFont typeface="Arial" charset="0"/>
        <a:buChar char="•"/>
        <a:defRPr sz="1800" kern="1200">
          <a:solidFill>
            <a:schemeClr val="tx1"/>
          </a:solidFill>
          <a:latin typeface="+mn-lt"/>
          <a:ea typeface="+mn-ea"/>
          <a:cs typeface="+mn-cs"/>
        </a:defRPr>
      </a:lvl3pPr>
      <a:lvl4pPr marL="1200180" indent="-171455" algn="l" defTabSz="685817" rtl="0" eaLnBrk="1" latinLnBrk="0" hangingPunct="1">
        <a:spcBef>
          <a:spcPts val="450"/>
        </a:spcBef>
        <a:buFont typeface="Arial" charset="0"/>
        <a:buChar char="•"/>
        <a:defRPr sz="1500" kern="1200">
          <a:solidFill>
            <a:schemeClr val="tx1"/>
          </a:solidFill>
          <a:latin typeface="+mn-lt"/>
          <a:ea typeface="+mn-ea"/>
          <a:cs typeface="+mn-cs"/>
        </a:defRPr>
      </a:lvl4pPr>
      <a:lvl5pPr marL="1543089" indent="-171455" algn="l" defTabSz="685817" rtl="0" eaLnBrk="1" latinLnBrk="0" hangingPunct="1">
        <a:spcBef>
          <a:spcPts val="450"/>
        </a:spcBef>
        <a:buFont typeface="Arial" charset="0"/>
        <a:buChar char="•"/>
        <a:defRPr sz="1500" kern="1200">
          <a:solidFill>
            <a:schemeClr val="tx1"/>
          </a:solidFill>
          <a:latin typeface="+mn-lt"/>
          <a:ea typeface="+mn-ea"/>
          <a:cs typeface="+mn-cs"/>
        </a:defRPr>
      </a:lvl5pPr>
      <a:lvl6pPr marL="1885998" indent="-171455" algn="l" defTabSz="68581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906" indent="-171455" algn="l" defTabSz="68581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815" indent="-171455" algn="l" defTabSz="68581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723" indent="-171455" algn="l" defTabSz="685817"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17" rtl="0" eaLnBrk="1" latinLnBrk="0" hangingPunct="1">
        <a:defRPr sz="1350" kern="1200">
          <a:solidFill>
            <a:schemeClr val="tx1"/>
          </a:solidFill>
          <a:latin typeface="+mn-lt"/>
          <a:ea typeface="+mn-ea"/>
          <a:cs typeface="+mn-cs"/>
        </a:defRPr>
      </a:lvl1pPr>
      <a:lvl2pPr marL="342909" algn="l" defTabSz="685817" rtl="0" eaLnBrk="1" latinLnBrk="0" hangingPunct="1">
        <a:defRPr sz="1350" kern="1200">
          <a:solidFill>
            <a:schemeClr val="tx1"/>
          </a:solidFill>
          <a:latin typeface="+mn-lt"/>
          <a:ea typeface="+mn-ea"/>
          <a:cs typeface="+mn-cs"/>
        </a:defRPr>
      </a:lvl2pPr>
      <a:lvl3pPr marL="685817" algn="l" defTabSz="685817" rtl="0" eaLnBrk="1" latinLnBrk="0" hangingPunct="1">
        <a:defRPr sz="1350" kern="1200">
          <a:solidFill>
            <a:schemeClr val="tx1"/>
          </a:solidFill>
          <a:latin typeface="+mn-lt"/>
          <a:ea typeface="+mn-ea"/>
          <a:cs typeface="+mn-cs"/>
        </a:defRPr>
      </a:lvl3pPr>
      <a:lvl4pPr marL="1028726" algn="l" defTabSz="685817" rtl="0" eaLnBrk="1" latinLnBrk="0" hangingPunct="1">
        <a:defRPr sz="1350" kern="1200">
          <a:solidFill>
            <a:schemeClr val="tx1"/>
          </a:solidFill>
          <a:latin typeface="+mn-lt"/>
          <a:ea typeface="+mn-ea"/>
          <a:cs typeface="+mn-cs"/>
        </a:defRPr>
      </a:lvl4pPr>
      <a:lvl5pPr marL="1371634" algn="l" defTabSz="685817" rtl="0" eaLnBrk="1" latinLnBrk="0" hangingPunct="1">
        <a:defRPr sz="1350" kern="1200">
          <a:solidFill>
            <a:schemeClr val="tx1"/>
          </a:solidFill>
          <a:latin typeface="+mn-lt"/>
          <a:ea typeface="+mn-ea"/>
          <a:cs typeface="+mn-cs"/>
        </a:defRPr>
      </a:lvl5pPr>
      <a:lvl6pPr marL="1714543" algn="l" defTabSz="685817" rtl="0" eaLnBrk="1" latinLnBrk="0" hangingPunct="1">
        <a:defRPr sz="1350" kern="1200">
          <a:solidFill>
            <a:schemeClr val="tx1"/>
          </a:solidFill>
          <a:latin typeface="+mn-lt"/>
          <a:ea typeface="+mn-ea"/>
          <a:cs typeface="+mn-cs"/>
        </a:defRPr>
      </a:lvl6pPr>
      <a:lvl7pPr marL="2057451" algn="l" defTabSz="685817" rtl="0" eaLnBrk="1" latinLnBrk="0" hangingPunct="1">
        <a:defRPr sz="1350" kern="1200">
          <a:solidFill>
            <a:schemeClr val="tx1"/>
          </a:solidFill>
          <a:latin typeface="+mn-lt"/>
          <a:ea typeface="+mn-ea"/>
          <a:cs typeface="+mn-cs"/>
        </a:defRPr>
      </a:lvl7pPr>
      <a:lvl8pPr marL="2400360" algn="l" defTabSz="685817" rtl="0" eaLnBrk="1" latinLnBrk="0" hangingPunct="1">
        <a:defRPr sz="1350" kern="1200">
          <a:solidFill>
            <a:schemeClr val="tx1"/>
          </a:solidFill>
          <a:latin typeface="+mn-lt"/>
          <a:ea typeface="+mn-ea"/>
          <a:cs typeface="+mn-cs"/>
        </a:defRPr>
      </a:lvl8pPr>
      <a:lvl9pPr marL="2743269" algn="l" defTabSz="685817"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tiff"/><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tiff"/></Relationships>
</file>

<file path=ppt/slides/_rels/slide21.xml.rels><?xml version="1.0" encoding="UTF-8" standalone="yes"?>
<Relationships xmlns="http://schemas.openxmlformats.org/package/2006/relationships"><Relationship Id="rId8" Type="http://schemas.openxmlformats.org/officeDocument/2006/relationships/image" Target="../media/image46.tiff"/><Relationship Id="rId3" Type="http://schemas.openxmlformats.org/officeDocument/2006/relationships/image" Target="../media/image41.tiff"/><Relationship Id="rId7" Type="http://schemas.openxmlformats.org/officeDocument/2006/relationships/image" Target="../media/image45.png"/><Relationship Id="rId2" Type="http://schemas.openxmlformats.org/officeDocument/2006/relationships/image" Target="../media/image40.tiff"/><Relationship Id="rId1" Type="http://schemas.openxmlformats.org/officeDocument/2006/relationships/slideLayout" Target="../slideLayouts/slideLayout2.xml"/><Relationship Id="rId6" Type="http://schemas.openxmlformats.org/officeDocument/2006/relationships/image" Target="../media/image44.tiff"/><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tiff"/><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8" Type="http://schemas.openxmlformats.org/officeDocument/2006/relationships/image" Target="../media/image55.tiff"/><Relationship Id="rId3" Type="http://schemas.openxmlformats.org/officeDocument/2006/relationships/image" Target="../media/image53.png"/><Relationship Id="rId7" Type="http://schemas.openxmlformats.org/officeDocument/2006/relationships/image" Target="../media/image54.tiff"/><Relationship Id="rId12" Type="http://schemas.openxmlformats.org/officeDocument/2006/relationships/image" Target="../media/image59.tiff"/><Relationship Id="rId2" Type="http://schemas.openxmlformats.org/officeDocument/2006/relationships/image" Target="../media/image52.png"/><Relationship Id="rId1" Type="http://schemas.openxmlformats.org/officeDocument/2006/relationships/slideLayout" Target="../slideLayouts/slideLayout20.xml"/><Relationship Id="rId6" Type="http://schemas.openxmlformats.org/officeDocument/2006/relationships/image" Target="../media/image207.png"/><Relationship Id="rId11" Type="http://schemas.openxmlformats.org/officeDocument/2006/relationships/image" Target="../media/image58.tiff"/><Relationship Id="rId5" Type="http://schemas.openxmlformats.org/officeDocument/2006/relationships/image" Target="../media/image204.png"/><Relationship Id="rId10" Type="http://schemas.openxmlformats.org/officeDocument/2006/relationships/image" Target="../media/image57.png"/><Relationship Id="rId4" Type="http://schemas.openxmlformats.org/officeDocument/2006/relationships/image" Target="../media/image205.png"/><Relationship Id="rId9"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60.tiff"/><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tiff"/><Relationship Id="rId4" Type="http://schemas.openxmlformats.org/officeDocument/2006/relationships/image" Target="../media/image68.tiff"/></Relationships>
</file>

<file path=ppt/slides/_rels/slide38.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72.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9.png"/><Relationship Id="rId4" Type="http://schemas.openxmlformats.org/officeDocument/2006/relationships/image" Target="../media/image5.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5.tiff"/><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5.tiff"/><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tiff"/><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18854"/>
            <a:ext cx="7772400" cy="900546"/>
          </a:xfrm>
        </p:spPr>
        <p:txBody>
          <a:bodyPr/>
          <a:lstStyle/>
          <a:p>
            <a:r>
              <a:rPr lang="en-US" dirty="0"/>
              <a:t>Unit 13</a:t>
            </a:r>
          </a:p>
        </p:txBody>
      </p:sp>
      <p:sp>
        <p:nvSpPr>
          <p:cNvPr id="5" name="Subtitle 1"/>
          <p:cNvSpPr>
            <a:spLocks noGrp="1"/>
          </p:cNvSpPr>
          <p:nvPr>
            <p:ph type="subTitle" idx="1"/>
          </p:nvPr>
        </p:nvSpPr>
        <p:spPr/>
        <p:txBody>
          <a:bodyPr/>
          <a:lstStyle/>
          <a:p>
            <a:r>
              <a:rPr lang="en-US" dirty="0"/>
              <a:t>Neural Networks and Time Series </a:t>
            </a:r>
          </a:p>
        </p:txBody>
      </p:sp>
    </p:spTree>
    <p:extLst>
      <p:ext uri="{BB962C8B-B14F-4D97-AF65-F5344CB8AC3E}">
        <p14:creationId xmlns:p14="http://schemas.microsoft.com/office/powerpoint/2010/main" val="2742512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521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BB4D8-AF7B-4447-BAD0-F13F795BEF8B}"/>
              </a:ext>
            </a:extLst>
          </p:cNvPr>
          <p:cNvSpPr>
            <a:spLocks noGrp="1"/>
          </p:cNvSpPr>
          <p:nvPr>
            <p:ph type="title"/>
          </p:nvPr>
        </p:nvSpPr>
        <p:spPr/>
        <p:txBody>
          <a:bodyPr>
            <a:normAutofit/>
          </a:bodyPr>
          <a:lstStyle/>
          <a:p>
            <a:r>
              <a:rPr lang="en-US" dirty="0"/>
              <a:t>Concept Check</a:t>
            </a:r>
          </a:p>
        </p:txBody>
      </p:sp>
      <p:sp>
        <p:nvSpPr>
          <p:cNvPr id="3" name="TextBox 2">
            <a:extLst>
              <a:ext uri="{FF2B5EF4-FFF2-40B4-BE49-F238E27FC236}">
                <a16:creationId xmlns:a16="http://schemas.microsoft.com/office/drawing/2014/main" id="{F8255203-3113-7540-BD01-F30DCC5406EC}"/>
              </a:ext>
            </a:extLst>
          </p:cNvPr>
          <p:cNvSpPr txBox="1"/>
          <p:nvPr/>
        </p:nvSpPr>
        <p:spPr>
          <a:xfrm>
            <a:off x="457200" y="1676400"/>
            <a:ext cx="8229600" cy="369332"/>
          </a:xfrm>
          <a:prstGeom prst="rect">
            <a:avLst/>
          </a:prstGeom>
          <a:noFill/>
        </p:spPr>
        <p:txBody>
          <a:bodyPr wrap="square" rtlCol="0">
            <a:spAutoFit/>
          </a:bodyPr>
          <a:lstStyle/>
          <a:p>
            <a:r>
              <a:rPr lang="en-US" dirty="0"/>
              <a:t>Match the model with the appropriate neural network:</a:t>
            </a:r>
          </a:p>
        </p:txBody>
      </p:sp>
      <p:pic>
        <p:nvPicPr>
          <p:cNvPr id="9" name="Picture 8">
            <a:extLst>
              <a:ext uri="{FF2B5EF4-FFF2-40B4-BE49-F238E27FC236}">
                <a16:creationId xmlns:a16="http://schemas.microsoft.com/office/drawing/2014/main" id="{663CD1EC-F9C5-8E48-AB82-311DDD254EC9}"/>
              </a:ext>
            </a:extLst>
          </p:cNvPr>
          <p:cNvPicPr>
            <a:picLocks noChangeAspect="1"/>
          </p:cNvPicPr>
          <p:nvPr/>
        </p:nvPicPr>
        <p:blipFill>
          <a:blip r:embed="rId2"/>
          <a:stretch>
            <a:fillRect/>
          </a:stretch>
        </p:blipFill>
        <p:spPr>
          <a:xfrm>
            <a:off x="6234793" y="2376013"/>
            <a:ext cx="2604407" cy="1143000"/>
          </a:xfrm>
          <a:prstGeom prst="rect">
            <a:avLst/>
          </a:prstGeom>
        </p:spPr>
      </p:pic>
      <p:pic>
        <p:nvPicPr>
          <p:cNvPr id="16" name="Picture 15">
            <a:extLst>
              <a:ext uri="{FF2B5EF4-FFF2-40B4-BE49-F238E27FC236}">
                <a16:creationId xmlns:a16="http://schemas.microsoft.com/office/drawing/2014/main" id="{20F1B1BB-B403-6B43-B77F-46A4FDCA59DC}"/>
              </a:ext>
            </a:extLst>
          </p:cNvPr>
          <p:cNvPicPr>
            <a:picLocks noChangeAspect="1"/>
          </p:cNvPicPr>
          <p:nvPr/>
        </p:nvPicPr>
        <p:blipFill>
          <a:blip r:embed="rId3"/>
          <a:stretch>
            <a:fillRect/>
          </a:stretch>
        </p:blipFill>
        <p:spPr>
          <a:xfrm>
            <a:off x="6234793" y="3849294"/>
            <a:ext cx="2604407" cy="1135076"/>
          </a:xfrm>
          <a:prstGeom prst="rect">
            <a:avLst/>
          </a:prstGeom>
        </p:spPr>
      </p:pic>
      <p:pic>
        <p:nvPicPr>
          <p:cNvPr id="18" name="Picture 17">
            <a:extLst>
              <a:ext uri="{FF2B5EF4-FFF2-40B4-BE49-F238E27FC236}">
                <a16:creationId xmlns:a16="http://schemas.microsoft.com/office/drawing/2014/main" id="{AD25AC95-9573-3F43-A715-A37D4D21B2A6}"/>
              </a:ext>
            </a:extLst>
          </p:cNvPr>
          <p:cNvPicPr>
            <a:picLocks noChangeAspect="1"/>
          </p:cNvPicPr>
          <p:nvPr/>
        </p:nvPicPr>
        <p:blipFill>
          <a:blip r:embed="rId4"/>
          <a:stretch>
            <a:fillRect/>
          </a:stretch>
        </p:blipFill>
        <p:spPr>
          <a:xfrm>
            <a:off x="3594463" y="2359497"/>
            <a:ext cx="2159000" cy="1069380"/>
          </a:xfrm>
          <a:prstGeom prst="rect">
            <a:avLst/>
          </a:prstGeom>
        </p:spPr>
      </p:pic>
      <p:pic>
        <p:nvPicPr>
          <p:cNvPr id="20" name="Picture 19">
            <a:extLst>
              <a:ext uri="{FF2B5EF4-FFF2-40B4-BE49-F238E27FC236}">
                <a16:creationId xmlns:a16="http://schemas.microsoft.com/office/drawing/2014/main" id="{465D2284-5FB0-1F4C-A020-B8E09BF1CABD}"/>
              </a:ext>
            </a:extLst>
          </p:cNvPr>
          <p:cNvPicPr>
            <a:picLocks noChangeAspect="1"/>
          </p:cNvPicPr>
          <p:nvPr/>
        </p:nvPicPr>
        <p:blipFill>
          <a:blip r:embed="rId5"/>
          <a:stretch>
            <a:fillRect/>
          </a:stretch>
        </p:blipFill>
        <p:spPr>
          <a:xfrm>
            <a:off x="3594463" y="3742642"/>
            <a:ext cx="2653937" cy="1314450"/>
          </a:xfrm>
          <a:prstGeom prst="rect">
            <a:avLst/>
          </a:prstGeom>
        </p:spPr>
      </p:pic>
      <p:pic>
        <p:nvPicPr>
          <p:cNvPr id="21" name="Picture 20">
            <a:extLst>
              <a:ext uri="{FF2B5EF4-FFF2-40B4-BE49-F238E27FC236}">
                <a16:creationId xmlns:a16="http://schemas.microsoft.com/office/drawing/2014/main" id="{A4F87DD2-5907-3840-976E-CD83B5F54093}"/>
              </a:ext>
            </a:extLst>
          </p:cNvPr>
          <p:cNvPicPr>
            <a:picLocks noChangeAspect="1"/>
          </p:cNvPicPr>
          <p:nvPr/>
        </p:nvPicPr>
        <p:blipFill>
          <a:blip r:embed="rId6"/>
          <a:stretch>
            <a:fillRect/>
          </a:stretch>
        </p:blipFill>
        <p:spPr>
          <a:xfrm>
            <a:off x="5367816" y="5387373"/>
            <a:ext cx="2252184" cy="1226001"/>
          </a:xfrm>
          <a:prstGeom prst="rect">
            <a:avLst/>
          </a:prstGeom>
        </p:spPr>
      </p:pic>
      <p:sp>
        <p:nvSpPr>
          <p:cNvPr id="23" name="TextBox 22">
            <a:extLst>
              <a:ext uri="{FF2B5EF4-FFF2-40B4-BE49-F238E27FC236}">
                <a16:creationId xmlns:a16="http://schemas.microsoft.com/office/drawing/2014/main" id="{ADB737CB-EFF1-CA4A-A2FC-EFBBA73BCB0A}"/>
              </a:ext>
            </a:extLst>
          </p:cNvPr>
          <p:cNvSpPr txBox="1"/>
          <p:nvPr/>
        </p:nvSpPr>
        <p:spPr>
          <a:xfrm>
            <a:off x="247468" y="3241210"/>
            <a:ext cx="3118395" cy="1600438"/>
          </a:xfrm>
          <a:prstGeom prst="rect">
            <a:avLst/>
          </a:prstGeom>
          <a:noFill/>
        </p:spPr>
        <p:txBody>
          <a:bodyPr wrap="square" rtlCol="0">
            <a:spAutoFit/>
          </a:bodyPr>
          <a:lstStyle/>
          <a:p>
            <a:r>
              <a:rPr lang="en-US" sz="1400" dirty="0"/>
              <a:t>1. Simple Linear Regression Model</a:t>
            </a:r>
          </a:p>
          <a:p>
            <a:pPr marL="342900" indent="-342900">
              <a:buAutoNum type="alphaLcPeriod"/>
            </a:pPr>
            <a:endParaRPr lang="en-US" sz="1400" dirty="0"/>
          </a:p>
          <a:p>
            <a:r>
              <a:rPr lang="en-US" sz="1400" dirty="0"/>
              <a:t>2. AR(3)</a:t>
            </a:r>
          </a:p>
          <a:p>
            <a:pPr marL="342900" indent="-342900">
              <a:buAutoNum type="alphaLcPeriod"/>
            </a:pPr>
            <a:endParaRPr lang="en-US" sz="1400" dirty="0"/>
          </a:p>
          <a:p>
            <a:r>
              <a:rPr lang="en-US" sz="1400" dirty="0"/>
              <a:t>3. Multiple Linear Regression Model</a:t>
            </a:r>
          </a:p>
          <a:p>
            <a:r>
              <a:rPr lang="en-US" sz="1400" dirty="0"/>
              <a:t>4. Non-linear model</a:t>
            </a:r>
          </a:p>
          <a:p>
            <a:r>
              <a:rPr lang="en-US" sz="1400" dirty="0"/>
              <a:t>5. Log linear model.</a:t>
            </a:r>
          </a:p>
        </p:txBody>
      </p:sp>
      <p:sp>
        <p:nvSpPr>
          <p:cNvPr id="25" name="TextBox 24">
            <a:extLst>
              <a:ext uri="{FF2B5EF4-FFF2-40B4-BE49-F238E27FC236}">
                <a16:creationId xmlns:a16="http://schemas.microsoft.com/office/drawing/2014/main" id="{B1BD1283-CFE4-634B-BE6E-8799C5B78366}"/>
              </a:ext>
            </a:extLst>
          </p:cNvPr>
          <p:cNvSpPr txBox="1"/>
          <p:nvPr/>
        </p:nvSpPr>
        <p:spPr>
          <a:xfrm>
            <a:off x="3200400" y="2590800"/>
            <a:ext cx="394063" cy="369332"/>
          </a:xfrm>
          <a:prstGeom prst="rect">
            <a:avLst/>
          </a:prstGeom>
          <a:noFill/>
        </p:spPr>
        <p:txBody>
          <a:bodyPr wrap="square" rtlCol="0">
            <a:spAutoFit/>
          </a:bodyPr>
          <a:lstStyle/>
          <a:p>
            <a:r>
              <a:rPr lang="en-US" dirty="0"/>
              <a:t>A</a:t>
            </a:r>
          </a:p>
        </p:txBody>
      </p:sp>
      <p:sp>
        <p:nvSpPr>
          <p:cNvPr id="68" name="TextBox 67">
            <a:extLst>
              <a:ext uri="{FF2B5EF4-FFF2-40B4-BE49-F238E27FC236}">
                <a16:creationId xmlns:a16="http://schemas.microsoft.com/office/drawing/2014/main" id="{9FCEC035-56AD-9F46-8D30-ECA1914432D1}"/>
              </a:ext>
            </a:extLst>
          </p:cNvPr>
          <p:cNvSpPr txBox="1"/>
          <p:nvPr/>
        </p:nvSpPr>
        <p:spPr>
          <a:xfrm>
            <a:off x="3249930" y="3817918"/>
            <a:ext cx="394063" cy="369332"/>
          </a:xfrm>
          <a:prstGeom prst="rect">
            <a:avLst/>
          </a:prstGeom>
          <a:noFill/>
        </p:spPr>
        <p:txBody>
          <a:bodyPr wrap="square" rtlCol="0">
            <a:spAutoFit/>
          </a:bodyPr>
          <a:lstStyle/>
          <a:p>
            <a:r>
              <a:rPr lang="en-US" dirty="0"/>
              <a:t>B</a:t>
            </a:r>
          </a:p>
        </p:txBody>
      </p:sp>
      <p:sp>
        <p:nvSpPr>
          <p:cNvPr id="75" name="TextBox 74">
            <a:extLst>
              <a:ext uri="{FF2B5EF4-FFF2-40B4-BE49-F238E27FC236}">
                <a16:creationId xmlns:a16="http://schemas.microsoft.com/office/drawing/2014/main" id="{B143F4E7-9029-614E-8C9C-BFD08A7EB11B}"/>
              </a:ext>
            </a:extLst>
          </p:cNvPr>
          <p:cNvSpPr txBox="1"/>
          <p:nvPr/>
        </p:nvSpPr>
        <p:spPr>
          <a:xfrm>
            <a:off x="5928115" y="2462601"/>
            <a:ext cx="394063" cy="369332"/>
          </a:xfrm>
          <a:prstGeom prst="rect">
            <a:avLst/>
          </a:prstGeom>
          <a:noFill/>
        </p:spPr>
        <p:txBody>
          <a:bodyPr wrap="square" rtlCol="0">
            <a:spAutoFit/>
          </a:bodyPr>
          <a:lstStyle/>
          <a:p>
            <a:r>
              <a:rPr lang="en-US" dirty="0"/>
              <a:t>C</a:t>
            </a:r>
          </a:p>
        </p:txBody>
      </p:sp>
      <p:sp>
        <p:nvSpPr>
          <p:cNvPr id="77" name="TextBox 76">
            <a:extLst>
              <a:ext uri="{FF2B5EF4-FFF2-40B4-BE49-F238E27FC236}">
                <a16:creationId xmlns:a16="http://schemas.microsoft.com/office/drawing/2014/main" id="{EAE56090-8F05-7145-B83F-66618D5550A1}"/>
              </a:ext>
            </a:extLst>
          </p:cNvPr>
          <p:cNvSpPr txBox="1"/>
          <p:nvPr/>
        </p:nvSpPr>
        <p:spPr>
          <a:xfrm>
            <a:off x="5990708" y="3776572"/>
            <a:ext cx="394063" cy="369332"/>
          </a:xfrm>
          <a:prstGeom prst="rect">
            <a:avLst/>
          </a:prstGeom>
          <a:noFill/>
        </p:spPr>
        <p:txBody>
          <a:bodyPr wrap="square" rtlCol="0">
            <a:spAutoFit/>
          </a:bodyPr>
          <a:lstStyle/>
          <a:p>
            <a:r>
              <a:rPr lang="en-US" dirty="0"/>
              <a:t>D</a:t>
            </a:r>
          </a:p>
        </p:txBody>
      </p:sp>
      <p:sp>
        <p:nvSpPr>
          <p:cNvPr id="82" name="TextBox 81">
            <a:extLst>
              <a:ext uri="{FF2B5EF4-FFF2-40B4-BE49-F238E27FC236}">
                <a16:creationId xmlns:a16="http://schemas.microsoft.com/office/drawing/2014/main" id="{216BBC11-5C12-A442-829E-638E5038AD56}"/>
              </a:ext>
            </a:extLst>
          </p:cNvPr>
          <p:cNvSpPr txBox="1"/>
          <p:nvPr/>
        </p:nvSpPr>
        <p:spPr>
          <a:xfrm>
            <a:off x="4991106" y="5280721"/>
            <a:ext cx="394063" cy="369332"/>
          </a:xfrm>
          <a:prstGeom prst="rect">
            <a:avLst/>
          </a:prstGeom>
          <a:noFill/>
        </p:spPr>
        <p:txBody>
          <a:bodyPr wrap="square" rtlCol="0">
            <a:spAutoFit/>
          </a:bodyPr>
          <a:lstStyle/>
          <a:p>
            <a:r>
              <a:rPr lang="en-US" dirty="0"/>
              <a:t>E</a:t>
            </a:r>
          </a:p>
        </p:txBody>
      </p:sp>
    </p:spTree>
    <p:extLst>
      <p:ext uri="{BB962C8B-B14F-4D97-AF65-F5344CB8AC3E}">
        <p14:creationId xmlns:p14="http://schemas.microsoft.com/office/powerpoint/2010/main" val="1611833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BB4D8-AF7B-4447-BAD0-F13F795BEF8B}"/>
              </a:ext>
            </a:extLst>
          </p:cNvPr>
          <p:cNvSpPr>
            <a:spLocks noGrp="1"/>
          </p:cNvSpPr>
          <p:nvPr>
            <p:ph type="title"/>
          </p:nvPr>
        </p:nvSpPr>
        <p:spPr/>
        <p:txBody>
          <a:bodyPr>
            <a:normAutofit/>
          </a:bodyPr>
          <a:lstStyle/>
          <a:p>
            <a:r>
              <a:rPr lang="en-US" dirty="0"/>
              <a:t>Concept Check</a:t>
            </a:r>
          </a:p>
        </p:txBody>
      </p:sp>
      <p:sp>
        <p:nvSpPr>
          <p:cNvPr id="3" name="TextBox 2">
            <a:extLst>
              <a:ext uri="{FF2B5EF4-FFF2-40B4-BE49-F238E27FC236}">
                <a16:creationId xmlns:a16="http://schemas.microsoft.com/office/drawing/2014/main" id="{F8255203-3113-7540-BD01-F30DCC5406EC}"/>
              </a:ext>
            </a:extLst>
          </p:cNvPr>
          <p:cNvSpPr txBox="1"/>
          <p:nvPr/>
        </p:nvSpPr>
        <p:spPr>
          <a:xfrm>
            <a:off x="457200" y="1676400"/>
            <a:ext cx="8229600" cy="369332"/>
          </a:xfrm>
          <a:prstGeom prst="rect">
            <a:avLst/>
          </a:prstGeom>
          <a:noFill/>
        </p:spPr>
        <p:txBody>
          <a:bodyPr wrap="square" rtlCol="0">
            <a:spAutoFit/>
          </a:bodyPr>
          <a:lstStyle/>
          <a:p>
            <a:r>
              <a:rPr lang="en-US" dirty="0"/>
              <a:t>Match the model with the appropriate neural network:</a:t>
            </a:r>
          </a:p>
        </p:txBody>
      </p:sp>
      <p:pic>
        <p:nvPicPr>
          <p:cNvPr id="9" name="Picture 8">
            <a:extLst>
              <a:ext uri="{FF2B5EF4-FFF2-40B4-BE49-F238E27FC236}">
                <a16:creationId xmlns:a16="http://schemas.microsoft.com/office/drawing/2014/main" id="{663CD1EC-F9C5-8E48-AB82-311DDD254EC9}"/>
              </a:ext>
            </a:extLst>
          </p:cNvPr>
          <p:cNvPicPr>
            <a:picLocks noChangeAspect="1"/>
          </p:cNvPicPr>
          <p:nvPr/>
        </p:nvPicPr>
        <p:blipFill>
          <a:blip r:embed="rId2"/>
          <a:stretch>
            <a:fillRect/>
          </a:stretch>
        </p:blipFill>
        <p:spPr>
          <a:xfrm>
            <a:off x="6234793" y="2376013"/>
            <a:ext cx="2604407" cy="1143000"/>
          </a:xfrm>
          <a:prstGeom prst="rect">
            <a:avLst/>
          </a:prstGeom>
        </p:spPr>
      </p:pic>
      <p:pic>
        <p:nvPicPr>
          <p:cNvPr id="16" name="Picture 15">
            <a:extLst>
              <a:ext uri="{FF2B5EF4-FFF2-40B4-BE49-F238E27FC236}">
                <a16:creationId xmlns:a16="http://schemas.microsoft.com/office/drawing/2014/main" id="{20F1B1BB-B403-6B43-B77F-46A4FDCA59DC}"/>
              </a:ext>
            </a:extLst>
          </p:cNvPr>
          <p:cNvPicPr>
            <a:picLocks noChangeAspect="1"/>
          </p:cNvPicPr>
          <p:nvPr/>
        </p:nvPicPr>
        <p:blipFill>
          <a:blip r:embed="rId3"/>
          <a:stretch>
            <a:fillRect/>
          </a:stretch>
        </p:blipFill>
        <p:spPr>
          <a:xfrm>
            <a:off x="6234793" y="3849294"/>
            <a:ext cx="2604407" cy="1135076"/>
          </a:xfrm>
          <a:prstGeom prst="rect">
            <a:avLst/>
          </a:prstGeom>
        </p:spPr>
      </p:pic>
      <p:pic>
        <p:nvPicPr>
          <p:cNvPr id="18" name="Picture 17">
            <a:extLst>
              <a:ext uri="{FF2B5EF4-FFF2-40B4-BE49-F238E27FC236}">
                <a16:creationId xmlns:a16="http://schemas.microsoft.com/office/drawing/2014/main" id="{AD25AC95-9573-3F43-A715-A37D4D21B2A6}"/>
              </a:ext>
            </a:extLst>
          </p:cNvPr>
          <p:cNvPicPr>
            <a:picLocks noChangeAspect="1"/>
          </p:cNvPicPr>
          <p:nvPr/>
        </p:nvPicPr>
        <p:blipFill>
          <a:blip r:embed="rId4"/>
          <a:stretch>
            <a:fillRect/>
          </a:stretch>
        </p:blipFill>
        <p:spPr>
          <a:xfrm>
            <a:off x="3594463" y="2359497"/>
            <a:ext cx="2159000" cy="1069380"/>
          </a:xfrm>
          <a:prstGeom prst="rect">
            <a:avLst/>
          </a:prstGeom>
        </p:spPr>
      </p:pic>
      <p:pic>
        <p:nvPicPr>
          <p:cNvPr id="20" name="Picture 19">
            <a:extLst>
              <a:ext uri="{FF2B5EF4-FFF2-40B4-BE49-F238E27FC236}">
                <a16:creationId xmlns:a16="http://schemas.microsoft.com/office/drawing/2014/main" id="{465D2284-5FB0-1F4C-A020-B8E09BF1CABD}"/>
              </a:ext>
            </a:extLst>
          </p:cNvPr>
          <p:cNvPicPr>
            <a:picLocks noChangeAspect="1"/>
          </p:cNvPicPr>
          <p:nvPr/>
        </p:nvPicPr>
        <p:blipFill>
          <a:blip r:embed="rId5"/>
          <a:stretch>
            <a:fillRect/>
          </a:stretch>
        </p:blipFill>
        <p:spPr>
          <a:xfrm>
            <a:off x="3594463" y="3742642"/>
            <a:ext cx="2653937" cy="1314450"/>
          </a:xfrm>
          <a:prstGeom prst="rect">
            <a:avLst/>
          </a:prstGeom>
        </p:spPr>
      </p:pic>
      <p:pic>
        <p:nvPicPr>
          <p:cNvPr id="21" name="Picture 20">
            <a:extLst>
              <a:ext uri="{FF2B5EF4-FFF2-40B4-BE49-F238E27FC236}">
                <a16:creationId xmlns:a16="http://schemas.microsoft.com/office/drawing/2014/main" id="{A4F87DD2-5907-3840-976E-CD83B5F54093}"/>
              </a:ext>
            </a:extLst>
          </p:cNvPr>
          <p:cNvPicPr>
            <a:picLocks noChangeAspect="1"/>
          </p:cNvPicPr>
          <p:nvPr/>
        </p:nvPicPr>
        <p:blipFill>
          <a:blip r:embed="rId6"/>
          <a:stretch>
            <a:fillRect/>
          </a:stretch>
        </p:blipFill>
        <p:spPr>
          <a:xfrm>
            <a:off x="5367816" y="5387373"/>
            <a:ext cx="2252184" cy="1226001"/>
          </a:xfrm>
          <a:prstGeom prst="rect">
            <a:avLst/>
          </a:prstGeom>
        </p:spPr>
      </p:pic>
      <p:sp>
        <p:nvSpPr>
          <p:cNvPr id="23" name="TextBox 22">
            <a:extLst>
              <a:ext uri="{FF2B5EF4-FFF2-40B4-BE49-F238E27FC236}">
                <a16:creationId xmlns:a16="http://schemas.microsoft.com/office/drawing/2014/main" id="{ADB737CB-EFF1-CA4A-A2FC-EFBBA73BCB0A}"/>
              </a:ext>
            </a:extLst>
          </p:cNvPr>
          <p:cNvSpPr txBox="1"/>
          <p:nvPr/>
        </p:nvSpPr>
        <p:spPr>
          <a:xfrm>
            <a:off x="123457" y="4291872"/>
            <a:ext cx="3210624" cy="1384995"/>
          </a:xfrm>
          <a:prstGeom prst="rect">
            <a:avLst/>
          </a:prstGeom>
          <a:noFill/>
        </p:spPr>
        <p:txBody>
          <a:bodyPr wrap="square" rtlCol="0">
            <a:spAutoFit/>
          </a:bodyPr>
          <a:lstStyle/>
          <a:p>
            <a:r>
              <a:rPr lang="en-US" sz="1400" dirty="0"/>
              <a:t>1. Simple Linear Regression Model </a:t>
            </a:r>
            <a:r>
              <a:rPr lang="en-US" sz="1400" dirty="0">
                <a:solidFill>
                  <a:srgbClr val="FF0000"/>
                </a:solidFill>
              </a:rPr>
              <a:t>D</a:t>
            </a:r>
          </a:p>
          <a:p>
            <a:endParaRPr lang="en-US" sz="1400" dirty="0"/>
          </a:p>
          <a:p>
            <a:r>
              <a:rPr lang="en-US" sz="1400" dirty="0"/>
              <a:t>2. AR(3)</a:t>
            </a:r>
            <a:r>
              <a:rPr lang="en-US" sz="1400" dirty="0">
                <a:solidFill>
                  <a:srgbClr val="FF0000"/>
                </a:solidFill>
              </a:rPr>
              <a:t>B</a:t>
            </a:r>
          </a:p>
          <a:p>
            <a:r>
              <a:rPr lang="en-US" sz="1400" dirty="0"/>
              <a:t>3. Multiple Linear Regression Model </a:t>
            </a:r>
            <a:r>
              <a:rPr lang="en-US" sz="1400" dirty="0">
                <a:solidFill>
                  <a:srgbClr val="FF0000"/>
                </a:solidFill>
              </a:rPr>
              <a:t>A</a:t>
            </a:r>
          </a:p>
          <a:p>
            <a:r>
              <a:rPr lang="en-US" sz="1400" dirty="0"/>
              <a:t>4. Non-linear model </a:t>
            </a:r>
            <a:r>
              <a:rPr lang="en-US" sz="1400" dirty="0">
                <a:solidFill>
                  <a:srgbClr val="FF0000"/>
                </a:solidFill>
              </a:rPr>
              <a:t>E</a:t>
            </a:r>
          </a:p>
          <a:p>
            <a:r>
              <a:rPr lang="en-US" sz="1400" dirty="0"/>
              <a:t>5. Log linear model. </a:t>
            </a:r>
            <a:r>
              <a:rPr lang="en-US" sz="1400" dirty="0">
                <a:solidFill>
                  <a:srgbClr val="FF0000"/>
                </a:solidFill>
              </a:rPr>
              <a:t>C</a:t>
            </a:r>
          </a:p>
        </p:txBody>
      </p:sp>
      <p:sp>
        <p:nvSpPr>
          <p:cNvPr id="25" name="TextBox 24">
            <a:extLst>
              <a:ext uri="{FF2B5EF4-FFF2-40B4-BE49-F238E27FC236}">
                <a16:creationId xmlns:a16="http://schemas.microsoft.com/office/drawing/2014/main" id="{B1BD1283-CFE4-634B-BE6E-8799C5B78366}"/>
              </a:ext>
            </a:extLst>
          </p:cNvPr>
          <p:cNvSpPr txBox="1"/>
          <p:nvPr/>
        </p:nvSpPr>
        <p:spPr>
          <a:xfrm>
            <a:off x="3200400" y="2590800"/>
            <a:ext cx="394063" cy="369332"/>
          </a:xfrm>
          <a:prstGeom prst="rect">
            <a:avLst/>
          </a:prstGeom>
          <a:noFill/>
        </p:spPr>
        <p:txBody>
          <a:bodyPr wrap="square" rtlCol="0">
            <a:spAutoFit/>
          </a:bodyPr>
          <a:lstStyle/>
          <a:p>
            <a:r>
              <a:rPr lang="en-US" dirty="0"/>
              <a:t>A</a:t>
            </a:r>
          </a:p>
        </p:txBody>
      </p:sp>
      <p:sp>
        <p:nvSpPr>
          <p:cNvPr id="68" name="TextBox 67">
            <a:extLst>
              <a:ext uri="{FF2B5EF4-FFF2-40B4-BE49-F238E27FC236}">
                <a16:creationId xmlns:a16="http://schemas.microsoft.com/office/drawing/2014/main" id="{9FCEC035-56AD-9F46-8D30-ECA1914432D1}"/>
              </a:ext>
            </a:extLst>
          </p:cNvPr>
          <p:cNvSpPr txBox="1"/>
          <p:nvPr/>
        </p:nvSpPr>
        <p:spPr>
          <a:xfrm>
            <a:off x="3249930" y="3817918"/>
            <a:ext cx="394063" cy="369332"/>
          </a:xfrm>
          <a:prstGeom prst="rect">
            <a:avLst/>
          </a:prstGeom>
          <a:noFill/>
        </p:spPr>
        <p:txBody>
          <a:bodyPr wrap="square" rtlCol="0">
            <a:spAutoFit/>
          </a:bodyPr>
          <a:lstStyle/>
          <a:p>
            <a:r>
              <a:rPr lang="en-US" dirty="0"/>
              <a:t>B</a:t>
            </a:r>
          </a:p>
        </p:txBody>
      </p:sp>
      <p:sp>
        <p:nvSpPr>
          <p:cNvPr id="75" name="TextBox 74">
            <a:extLst>
              <a:ext uri="{FF2B5EF4-FFF2-40B4-BE49-F238E27FC236}">
                <a16:creationId xmlns:a16="http://schemas.microsoft.com/office/drawing/2014/main" id="{B143F4E7-9029-614E-8C9C-BFD08A7EB11B}"/>
              </a:ext>
            </a:extLst>
          </p:cNvPr>
          <p:cNvSpPr txBox="1"/>
          <p:nvPr/>
        </p:nvSpPr>
        <p:spPr>
          <a:xfrm>
            <a:off x="5928115" y="2462601"/>
            <a:ext cx="394063" cy="369332"/>
          </a:xfrm>
          <a:prstGeom prst="rect">
            <a:avLst/>
          </a:prstGeom>
          <a:noFill/>
        </p:spPr>
        <p:txBody>
          <a:bodyPr wrap="square" rtlCol="0">
            <a:spAutoFit/>
          </a:bodyPr>
          <a:lstStyle/>
          <a:p>
            <a:r>
              <a:rPr lang="en-US" dirty="0"/>
              <a:t>C</a:t>
            </a:r>
          </a:p>
        </p:txBody>
      </p:sp>
      <p:sp>
        <p:nvSpPr>
          <p:cNvPr id="77" name="TextBox 76">
            <a:extLst>
              <a:ext uri="{FF2B5EF4-FFF2-40B4-BE49-F238E27FC236}">
                <a16:creationId xmlns:a16="http://schemas.microsoft.com/office/drawing/2014/main" id="{EAE56090-8F05-7145-B83F-66618D5550A1}"/>
              </a:ext>
            </a:extLst>
          </p:cNvPr>
          <p:cNvSpPr txBox="1"/>
          <p:nvPr/>
        </p:nvSpPr>
        <p:spPr>
          <a:xfrm>
            <a:off x="5990708" y="3776572"/>
            <a:ext cx="394063" cy="369332"/>
          </a:xfrm>
          <a:prstGeom prst="rect">
            <a:avLst/>
          </a:prstGeom>
          <a:noFill/>
        </p:spPr>
        <p:txBody>
          <a:bodyPr wrap="square" rtlCol="0">
            <a:spAutoFit/>
          </a:bodyPr>
          <a:lstStyle/>
          <a:p>
            <a:r>
              <a:rPr lang="en-US" dirty="0"/>
              <a:t>D</a:t>
            </a:r>
          </a:p>
        </p:txBody>
      </p:sp>
      <p:sp>
        <p:nvSpPr>
          <p:cNvPr id="82" name="TextBox 81">
            <a:extLst>
              <a:ext uri="{FF2B5EF4-FFF2-40B4-BE49-F238E27FC236}">
                <a16:creationId xmlns:a16="http://schemas.microsoft.com/office/drawing/2014/main" id="{216BBC11-5C12-A442-829E-638E5038AD56}"/>
              </a:ext>
            </a:extLst>
          </p:cNvPr>
          <p:cNvSpPr txBox="1"/>
          <p:nvPr/>
        </p:nvSpPr>
        <p:spPr>
          <a:xfrm>
            <a:off x="4991106" y="5280721"/>
            <a:ext cx="394063" cy="369332"/>
          </a:xfrm>
          <a:prstGeom prst="rect">
            <a:avLst/>
          </a:prstGeom>
          <a:noFill/>
        </p:spPr>
        <p:txBody>
          <a:bodyPr wrap="square" rtlCol="0">
            <a:spAutoFit/>
          </a:bodyPr>
          <a:lstStyle/>
          <a:p>
            <a:r>
              <a:rPr lang="en-US" dirty="0"/>
              <a:t>E</a:t>
            </a:r>
          </a:p>
        </p:txBody>
      </p:sp>
    </p:spTree>
    <p:extLst>
      <p:ext uri="{BB962C8B-B14F-4D97-AF65-F5344CB8AC3E}">
        <p14:creationId xmlns:p14="http://schemas.microsoft.com/office/powerpoint/2010/main" val="3800005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BB4D8-AF7B-4447-BAD0-F13F795BEF8B}"/>
              </a:ext>
            </a:extLst>
          </p:cNvPr>
          <p:cNvSpPr>
            <a:spLocks noGrp="1"/>
          </p:cNvSpPr>
          <p:nvPr>
            <p:ph type="title"/>
          </p:nvPr>
        </p:nvSpPr>
        <p:spPr/>
        <p:txBody>
          <a:bodyPr>
            <a:normAutofit/>
          </a:bodyPr>
          <a:lstStyle/>
          <a:p>
            <a:r>
              <a:rPr lang="en-US" dirty="0"/>
              <a:t>Concept Check</a:t>
            </a:r>
          </a:p>
        </p:txBody>
      </p:sp>
      <p:sp>
        <p:nvSpPr>
          <p:cNvPr id="3" name="TextBox 2">
            <a:extLst>
              <a:ext uri="{FF2B5EF4-FFF2-40B4-BE49-F238E27FC236}">
                <a16:creationId xmlns:a16="http://schemas.microsoft.com/office/drawing/2014/main" id="{F8255203-3113-7540-BD01-F30DCC5406EC}"/>
              </a:ext>
            </a:extLst>
          </p:cNvPr>
          <p:cNvSpPr txBox="1"/>
          <p:nvPr/>
        </p:nvSpPr>
        <p:spPr>
          <a:xfrm>
            <a:off x="457200" y="1676400"/>
            <a:ext cx="8229600" cy="3139321"/>
          </a:xfrm>
          <a:prstGeom prst="rect">
            <a:avLst/>
          </a:prstGeom>
          <a:noFill/>
        </p:spPr>
        <p:txBody>
          <a:bodyPr wrap="square" rtlCol="0">
            <a:spAutoFit/>
          </a:bodyPr>
          <a:lstStyle/>
          <a:p>
            <a:r>
              <a:rPr lang="en-US" dirty="0"/>
              <a:t>2. True / False:  The input nodes have activation functions.  </a:t>
            </a:r>
          </a:p>
          <a:p>
            <a:endParaRPr lang="en-US" dirty="0"/>
          </a:p>
          <a:p>
            <a:r>
              <a:rPr lang="en-US" dirty="0"/>
              <a:t>3. TRUE / FALSE: Adding 1 or more “hidden layers” allows for estimation of non-linear relationships between the inputs and the outputs.  </a:t>
            </a:r>
          </a:p>
          <a:p>
            <a:endParaRPr lang="en-US" dirty="0"/>
          </a:p>
          <a:p>
            <a:r>
              <a:rPr lang="en-US" dirty="0"/>
              <a:t>4. TRUE / FALSE  A single Hidden Layer can approximate any continuous function (model).  </a:t>
            </a:r>
          </a:p>
          <a:p>
            <a:endParaRPr lang="en-US" dirty="0"/>
          </a:p>
          <a:p>
            <a:r>
              <a:rPr lang="en-US" dirty="0"/>
              <a:t>5. TRUE / FALSE: Gradient decent is the only option for estimating the weights and biases.  </a:t>
            </a:r>
          </a:p>
          <a:p>
            <a:endParaRPr lang="en-US" dirty="0"/>
          </a:p>
        </p:txBody>
      </p:sp>
    </p:spTree>
    <p:extLst>
      <p:ext uri="{BB962C8B-B14F-4D97-AF65-F5344CB8AC3E}">
        <p14:creationId xmlns:p14="http://schemas.microsoft.com/office/powerpoint/2010/main" val="580090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BB4D8-AF7B-4447-BAD0-F13F795BEF8B}"/>
              </a:ext>
            </a:extLst>
          </p:cNvPr>
          <p:cNvSpPr>
            <a:spLocks noGrp="1"/>
          </p:cNvSpPr>
          <p:nvPr>
            <p:ph type="title"/>
          </p:nvPr>
        </p:nvSpPr>
        <p:spPr/>
        <p:txBody>
          <a:bodyPr>
            <a:normAutofit/>
          </a:bodyPr>
          <a:lstStyle/>
          <a:p>
            <a:r>
              <a:rPr lang="en-US" dirty="0"/>
              <a:t>Concept Check</a:t>
            </a:r>
          </a:p>
        </p:txBody>
      </p:sp>
      <p:sp>
        <p:nvSpPr>
          <p:cNvPr id="3" name="TextBox 2">
            <a:extLst>
              <a:ext uri="{FF2B5EF4-FFF2-40B4-BE49-F238E27FC236}">
                <a16:creationId xmlns:a16="http://schemas.microsoft.com/office/drawing/2014/main" id="{F8255203-3113-7540-BD01-F30DCC5406EC}"/>
              </a:ext>
            </a:extLst>
          </p:cNvPr>
          <p:cNvSpPr txBox="1"/>
          <p:nvPr/>
        </p:nvSpPr>
        <p:spPr>
          <a:xfrm>
            <a:off x="457200" y="1676400"/>
            <a:ext cx="8229600" cy="3139321"/>
          </a:xfrm>
          <a:prstGeom prst="rect">
            <a:avLst/>
          </a:prstGeom>
          <a:noFill/>
        </p:spPr>
        <p:txBody>
          <a:bodyPr wrap="square" rtlCol="0">
            <a:spAutoFit/>
          </a:bodyPr>
          <a:lstStyle/>
          <a:p>
            <a:r>
              <a:rPr lang="en-US" dirty="0"/>
              <a:t>2. </a:t>
            </a:r>
            <a:r>
              <a:rPr lang="en-US" dirty="0">
                <a:solidFill>
                  <a:srgbClr val="FF0000"/>
                </a:solidFill>
              </a:rPr>
              <a:t>True</a:t>
            </a:r>
            <a:r>
              <a:rPr lang="en-US" dirty="0"/>
              <a:t> / False:  The input nodes have activation functions.  </a:t>
            </a:r>
          </a:p>
          <a:p>
            <a:endParaRPr lang="en-US" dirty="0"/>
          </a:p>
          <a:p>
            <a:r>
              <a:rPr lang="en-US" dirty="0"/>
              <a:t>3. </a:t>
            </a:r>
            <a:r>
              <a:rPr lang="en-US" dirty="0">
                <a:solidFill>
                  <a:srgbClr val="FF0000"/>
                </a:solidFill>
              </a:rPr>
              <a:t>TRUE</a:t>
            </a:r>
            <a:r>
              <a:rPr lang="en-US" dirty="0"/>
              <a:t> / FALSE: Adding 1 or more “hidden layers” allows for estimation of non-linear relationships between the inputs and the outputs.  </a:t>
            </a:r>
          </a:p>
          <a:p>
            <a:endParaRPr lang="en-US" dirty="0"/>
          </a:p>
          <a:p>
            <a:r>
              <a:rPr lang="en-US" dirty="0"/>
              <a:t>4. </a:t>
            </a:r>
            <a:r>
              <a:rPr lang="en-US" dirty="0">
                <a:solidFill>
                  <a:srgbClr val="FF0000"/>
                </a:solidFill>
              </a:rPr>
              <a:t>TRUE</a:t>
            </a:r>
            <a:r>
              <a:rPr lang="en-US" dirty="0"/>
              <a:t> / FALSE  A single Hidden Layer can approximate any continuous function (model).  </a:t>
            </a:r>
          </a:p>
          <a:p>
            <a:endParaRPr lang="en-US" dirty="0"/>
          </a:p>
          <a:p>
            <a:r>
              <a:rPr lang="en-US" dirty="0"/>
              <a:t>5. TRUE / </a:t>
            </a:r>
            <a:r>
              <a:rPr lang="en-US" dirty="0">
                <a:solidFill>
                  <a:srgbClr val="FF0000"/>
                </a:solidFill>
              </a:rPr>
              <a:t>FALSE</a:t>
            </a:r>
            <a:r>
              <a:rPr lang="en-US" dirty="0"/>
              <a:t>: Gradient decent is the only option for estimating the weights and biases.  </a:t>
            </a:r>
          </a:p>
          <a:p>
            <a:endParaRPr lang="en-US" dirty="0"/>
          </a:p>
        </p:txBody>
      </p:sp>
    </p:spTree>
    <p:extLst>
      <p:ext uri="{BB962C8B-B14F-4D97-AF65-F5344CB8AC3E}">
        <p14:creationId xmlns:p14="http://schemas.microsoft.com/office/powerpoint/2010/main" val="1034551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201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8BEF6-D290-6544-8874-FAD4BE0688A8}"/>
              </a:ext>
            </a:extLst>
          </p:cNvPr>
          <p:cNvSpPr>
            <a:spLocks noGrp="1"/>
          </p:cNvSpPr>
          <p:nvPr>
            <p:ph type="title"/>
          </p:nvPr>
        </p:nvSpPr>
        <p:spPr/>
        <p:txBody>
          <a:bodyPr/>
          <a:lstStyle/>
          <a:p>
            <a:r>
              <a:rPr lang="en-US" dirty="0"/>
              <a:t>MLPs and R</a:t>
            </a:r>
          </a:p>
        </p:txBody>
      </p:sp>
      <p:sp>
        <p:nvSpPr>
          <p:cNvPr id="5" name="Rectangle 4">
            <a:extLst>
              <a:ext uri="{FF2B5EF4-FFF2-40B4-BE49-F238E27FC236}">
                <a16:creationId xmlns:a16="http://schemas.microsoft.com/office/drawing/2014/main" id="{02F39A14-D0A8-9740-B833-36D186E84ADD}"/>
              </a:ext>
            </a:extLst>
          </p:cNvPr>
          <p:cNvSpPr/>
          <p:nvPr/>
        </p:nvSpPr>
        <p:spPr>
          <a:xfrm>
            <a:off x="228600" y="1314099"/>
            <a:ext cx="926857" cy="276999"/>
          </a:xfrm>
          <a:prstGeom prst="rect">
            <a:avLst/>
          </a:prstGeom>
        </p:spPr>
        <p:txBody>
          <a:bodyPr wrap="none">
            <a:spAutoFit/>
          </a:bodyPr>
          <a:lstStyle/>
          <a:p>
            <a:r>
              <a:rPr lang="en-US" sz="1200" dirty="0">
                <a:solidFill>
                  <a:srgbClr val="000000"/>
                </a:solidFill>
                <a:latin typeface="Arial" panose="020B0604020202020204" pitchFamily="34" charset="0"/>
              </a:rPr>
              <a:t>mlp {nnfor}</a:t>
            </a:r>
            <a:endParaRPr lang="en-US" sz="1200" dirty="0"/>
          </a:p>
        </p:txBody>
      </p:sp>
      <p:pic>
        <p:nvPicPr>
          <p:cNvPr id="9" name="Picture 8">
            <a:extLst>
              <a:ext uri="{FF2B5EF4-FFF2-40B4-BE49-F238E27FC236}">
                <a16:creationId xmlns:a16="http://schemas.microsoft.com/office/drawing/2014/main" id="{83FBACD9-3B05-5741-B923-92FC3847EE79}"/>
              </a:ext>
            </a:extLst>
          </p:cNvPr>
          <p:cNvPicPr>
            <a:picLocks noChangeAspect="1"/>
          </p:cNvPicPr>
          <p:nvPr/>
        </p:nvPicPr>
        <p:blipFill>
          <a:blip r:embed="rId3"/>
          <a:stretch>
            <a:fillRect/>
          </a:stretch>
        </p:blipFill>
        <p:spPr>
          <a:xfrm>
            <a:off x="228600" y="1621876"/>
            <a:ext cx="4408651" cy="4610100"/>
          </a:xfrm>
          <a:prstGeom prst="rect">
            <a:avLst/>
          </a:prstGeom>
        </p:spPr>
      </p:pic>
      <p:pic>
        <p:nvPicPr>
          <p:cNvPr id="10" name="Picture 9">
            <a:extLst>
              <a:ext uri="{FF2B5EF4-FFF2-40B4-BE49-F238E27FC236}">
                <a16:creationId xmlns:a16="http://schemas.microsoft.com/office/drawing/2014/main" id="{3EA0D7EF-ABEA-4849-9841-7B7C27EE8B47}"/>
              </a:ext>
            </a:extLst>
          </p:cNvPr>
          <p:cNvPicPr>
            <a:picLocks noChangeAspect="1"/>
          </p:cNvPicPr>
          <p:nvPr/>
        </p:nvPicPr>
        <p:blipFill>
          <a:blip r:embed="rId4"/>
          <a:stretch>
            <a:fillRect/>
          </a:stretch>
        </p:blipFill>
        <p:spPr>
          <a:xfrm>
            <a:off x="4541375" y="7239000"/>
            <a:ext cx="4419600" cy="4286856"/>
          </a:xfrm>
          <a:prstGeom prst="rect">
            <a:avLst/>
          </a:prstGeom>
        </p:spPr>
      </p:pic>
      <p:sp>
        <p:nvSpPr>
          <p:cNvPr id="3" name="Rectangle 2">
            <a:extLst>
              <a:ext uri="{FF2B5EF4-FFF2-40B4-BE49-F238E27FC236}">
                <a16:creationId xmlns:a16="http://schemas.microsoft.com/office/drawing/2014/main" id="{3EBAB6B3-F8BB-1142-B978-AFCDF060AE7A}"/>
              </a:ext>
            </a:extLst>
          </p:cNvPr>
          <p:cNvSpPr/>
          <p:nvPr/>
        </p:nvSpPr>
        <p:spPr>
          <a:xfrm>
            <a:off x="254504" y="4010634"/>
            <a:ext cx="3174496" cy="1803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993CB69-9501-E142-B334-9F1EB325693C}"/>
              </a:ext>
            </a:extLst>
          </p:cNvPr>
          <p:cNvSpPr/>
          <p:nvPr/>
        </p:nvSpPr>
        <p:spPr>
          <a:xfrm>
            <a:off x="254504" y="4409203"/>
            <a:ext cx="4165096" cy="2503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1B74FAE-453F-F44C-9C98-BFF6229FB716}"/>
              </a:ext>
            </a:extLst>
          </p:cNvPr>
          <p:cNvSpPr/>
          <p:nvPr/>
        </p:nvSpPr>
        <p:spPr>
          <a:xfrm>
            <a:off x="254504" y="4648200"/>
            <a:ext cx="4165096" cy="2503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C429F08-5297-0D4D-BF01-044C5934C0A2}"/>
              </a:ext>
            </a:extLst>
          </p:cNvPr>
          <p:cNvSpPr/>
          <p:nvPr/>
        </p:nvSpPr>
        <p:spPr>
          <a:xfrm>
            <a:off x="254504" y="4917775"/>
            <a:ext cx="4165096" cy="2503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A8FD32E-7576-094D-8C07-45A1E5E6335F}"/>
              </a:ext>
            </a:extLst>
          </p:cNvPr>
          <p:cNvSpPr/>
          <p:nvPr/>
        </p:nvSpPr>
        <p:spPr>
          <a:xfrm>
            <a:off x="254504" y="5222575"/>
            <a:ext cx="4165096" cy="2503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1C6B586-A00A-3442-A206-3B846DCAF28E}"/>
              </a:ext>
            </a:extLst>
          </p:cNvPr>
          <p:cNvSpPr/>
          <p:nvPr/>
        </p:nvSpPr>
        <p:spPr>
          <a:xfrm>
            <a:off x="254504" y="5791200"/>
            <a:ext cx="4165096" cy="4183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A4308826-4051-7047-95AB-CB971818E1E7}"/>
              </a:ext>
            </a:extLst>
          </p:cNvPr>
          <p:cNvPicPr>
            <a:picLocks noChangeAspect="1"/>
          </p:cNvPicPr>
          <p:nvPr/>
        </p:nvPicPr>
        <p:blipFill>
          <a:blip r:embed="rId5"/>
          <a:stretch>
            <a:fillRect/>
          </a:stretch>
        </p:blipFill>
        <p:spPr>
          <a:xfrm>
            <a:off x="4663155" y="3242467"/>
            <a:ext cx="4451667" cy="3061844"/>
          </a:xfrm>
          <a:prstGeom prst="rect">
            <a:avLst/>
          </a:prstGeom>
        </p:spPr>
      </p:pic>
      <p:sp>
        <p:nvSpPr>
          <p:cNvPr id="14" name="Rectangle 13">
            <a:extLst>
              <a:ext uri="{FF2B5EF4-FFF2-40B4-BE49-F238E27FC236}">
                <a16:creationId xmlns:a16="http://schemas.microsoft.com/office/drawing/2014/main" id="{64DC0285-4BA9-E249-8E05-A40283192F2B}"/>
              </a:ext>
            </a:extLst>
          </p:cNvPr>
          <p:cNvSpPr/>
          <p:nvPr/>
        </p:nvSpPr>
        <p:spPr>
          <a:xfrm>
            <a:off x="4668355" y="3962400"/>
            <a:ext cx="4421333" cy="6737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185BD58-2866-6644-A4F2-E2127EA3ACD4}"/>
              </a:ext>
            </a:extLst>
          </p:cNvPr>
          <p:cNvSpPr/>
          <p:nvPr/>
        </p:nvSpPr>
        <p:spPr>
          <a:xfrm>
            <a:off x="4668355" y="5071835"/>
            <a:ext cx="4421333" cy="3876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365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11" grpId="0" animBg="1"/>
      <p:bldP spid="12" grpId="0" animBg="1"/>
      <p:bldP spid="13"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1D323-CF2D-784E-8815-E827E6740927}"/>
              </a:ext>
            </a:extLst>
          </p:cNvPr>
          <p:cNvSpPr>
            <a:spLocks noGrp="1"/>
          </p:cNvSpPr>
          <p:nvPr>
            <p:ph type="title"/>
          </p:nvPr>
        </p:nvSpPr>
        <p:spPr/>
        <p:txBody>
          <a:bodyPr/>
          <a:lstStyle/>
          <a:p>
            <a:r>
              <a:rPr lang="en-US" dirty="0"/>
              <a:t>Example: SWA Delays</a:t>
            </a:r>
          </a:p>
        </p:txBody>
      </p:sp>
      <p:sp>
        <p:nvSpPr>
          <p:cNvPr id="9" name="Rectangle 8">
            <a:extLst>
              <a:ext uri="{FF2B5EF4-FFF2-40B4-BE49-F238E27FC236}">
                <a16:creationId xmlns:a16="http://schemas.microsoft.com/office/drawing/2014/main" id="{17BB2AD0-372E-7F49-B7D2-C6B230F44443}"/>
              </a:ext>
            </a:extLst>
          </p:cNvPr>
          <p:cNvSpPr/>
          <p:nvPr/>
        </p:nvSpPr>
        <p:spPr>
          <a:xfrm>
            <a:off x="466165" y="6019800"/>
            <a:ext cx="8839200" cy="400110"/>
          </a:xfrm>
          <a:prstGeom prst="rect">
            <a:avLst/>
          </a:prstGeom>
        </p:spPr>
        <p:txBody>
          <a:bodyPr wrap="square">
            <a:spAutoFit/>
          </a:bodyPr>
          <a:lstStyle/>
          <a:p>
            <a:r>
              <a:rPr lang="en-US" sz="2000" dirty="0" err="1"/>
              <a:t>SWATrain</a:t>
            </a:r>
            <a:r>
              <a:rPr lang="en-US" sz="2000" dirty="0"/>
              <a:t> = </a:t>
            </a:r>
            <a:r>
              <a:rPr lang="en-US" sz="2000" dirty="0" err="1"/>
              <a:t>ts</a:t>
            </a:r>
            <a:r>
              <a:rPr lang="en-US" sz="2000" dirty="0"/>
              <a:t>(</a:t>
            </a:r>
            <a:r>
              <a:rPr lang="en-US" sz="2000" dirty="0" err="1"/>
              <a:t>SWA$arr_delay</a:t>
            </a:r>
            <a:r>
              <a:rPr lang="en-US" sz="2000" dirty="0"/>
              <a:t>[1:141],start=c(2004,1),frequency = 12)</a:t>
            </a:r>
          </a:p>
        </p:txBody>
      </p:sp>
      <p:pic>
        <p:nvPicPr>
          <p:cNvPr id="3" name="Picture 2">
            <a:extLst>
              <a:ext uri="{FF2B5EF4-FFF2-40B4-BE49-F238E27FC236}">
                <a16:creationId xmlns:a16="http://schemas.microsoft.com/office/drawing/2014/main" id="{22467A78-912C-9143-9451-182307674FC5}"/>
              </a:ext>
            </a:extLst>
          </p:cNvPr>
          <p:cNvPicPr>
            <a:picLocks noChangeAspect="1"/>
          </p:cNvPicPr>
          <p:nvPr/>
        </p:nvPicPr>
        <p:blipFill>
          <a:blip r:embed="rId3"/>
          <a:stretch>
            <a:fillRect/>
          </a:stretch>
        </p:blipFill>
        <p:spPr>
          <a:xfrm>
            <a:off x="1219200" y="1371600"/>
            <a:ext cx="6239548" cy="4432300"/>
          </a:xfrm>
          <a:prstGeom prst="rect">
            <a:avLst/>
          </a:prstGeom>
        </p:spPr>
      </p:pic>
    </p:spTree>
    <p:extLst>
      <p:ext uri="{BB962C8B-B14F-4D97-AF65-F5344CB8AC3E}">
        <p14:creationId xmlns:p14="http://schemas.microsoft.com/office/powerpoint/2010/main" val="144959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1D323-CF2D-784E-8815-E827E6740927}"/>
              </a:ext>
            </a:extLst>
          </p:cNvPr>
          <p:cNvSpPr>
            <a:spLocks noGrp="1"/>
          </p:cNvSpPr>
          <p:nvPr>
            <p:ph type="title"/>
          </p:nvPr>
        </p:nvSpPr>
        <p:spPr/>
        <p:txBody>
          <a:bodyPr/>
          <a:lstStyle/>
          <a:p>
            <a:r>
              <a:rPr lang="en-US" dirty="0"/>
              <a:t>Example: SWA Delays</a:t>
            </a:r>
          </a:p>
        </p:txBody>
      </p:sp>
      <p:sp>
        <p:nvSpPr>
          <p:cNvPr id="9" name="Rectangle 8">
            <a:extLst>
              <a:ext uri="{FF2B5EF4-FFF2-40B4-BE49-F238E27FC236}">
                <a16:creationId xmlns:a16="http://schemas.microsoft.com/office/drawing/2014/main" id="{17BB2AD0-372E-7F49-B7D2-C6B230F44443}"/>
              </a:ext>
            </a:extLst>
          </p:cNvPr>
          <p:cNvSpPr/>
          <p:nvPr/>
        </p:nvSpPr>
        <p:spPr>
          <a:xfrm>
            <a:off x="457200" y="2371165"/>
            <a:ext cx="8839200" cy="400110"/>
          </a:xfrm>
          <a:prstGeom prst="rect">
            <a:avLst/>
          </a:prstGeom>
        </p:spPr>
        <p:txBody>
          <a:bodyPr wrap="square">
            <a:spAutoFit/>
          </a:bodyPr>
          <a:lstStyle/>
          <a:p>
            <a:r>
              <a:rPr lang="en-US" sz="2000" dirty="0" err="1"/>
              <a:t>SWATrain</a:t>
            </a:r>
            <a:r>
              <a:rPr lang="en-US" sz="2000" dirty="0"/>
              <a:t> = </a:t>
            </a:r>
            <a:r>
              <a:rPr lang="en-US" sz="2000" dirty="0" err="1"/>
              <a:t>ts</a:t>
            </a:r>
            <a:r>
              <a:rPr lang="en-US" sz="2000" dirty="0"/>
              <a:t>(</a:t>
            </a:r>
            <a:r>
              <a:rPr lang="en-US" sz="2000" dirty="0" err="1"/>
              <a:t>SWA$arr_delay</a:t>
            </a:r>
            <a:r>
              <a:rPr lang="en-US" sz="2000" dirty="0"/>
              <a:t>[1:141],start=c(2004,1),frequency = 12)</a:t>
            </a:r>
          </a:p>
        </p:txBody>
      </p:sp>
      <p:pic>
        <p:nvPicPr>
          <p:cNvPr id="3" name="Picture 2">
            <a:extLst>
              <a:ext uri="{FF2B5EF4-FFF2-40B4-BE49-F238E27FC236}">
                <a16:creationId xmlns:a16="http://schemas.microsoft.com/office/drawing/2014/main" id="{22467A78-912C-9143-9451-182307674FC5}"/>
              </a:ext>
            </a:extLst>
          </p:cNvPr>
          <p:cNvPicPr>
            <a:picLocks noChangeAspect="1"/>
          </p:cNvPicPr>
          <p:nvPr/>
        </p:nvPicPr>
        <p:blipFill rotWithShape="1">
          <a:blip r:embed="rId3"/>
          <a:srcRect t="34384" b="50143"/>
          <a:stretch/>
        </p:blipFill>
        <p:spPr>
          <a:xfrm>
            <a:off x="1757026" y="1519517"/>
            <a:ext cx="6239548" cy="685800"/>
          </a:xfrm>
          <a:prstGeom prst="rect">
            <a:avLst/>
          </a:prstGeom>
        </p:spPr>
      </p:pic>
      <p:pic>
        <p:nvPicPr>
          <p:cNvPr id="5" name="Picture 4">
            <a:extLst>
              <a:ext uri="{FF2B5EF4-FFF2-40B4-BE49-F238E27FC236}">
                <a16:creationId xmlns:a16="http://schemas.microsoft.com/office/drawing/2014/main" id="{F97E60D0-17A5-C04E-AE0A-71251EB3EFD0}"/>
              </a:ext>
            </a:extLst>
          </p:cNvPr>
          <p:cNvPicPr>
            <a:picLocks noChangeAspect="1"/>
          </p:cNvPicPr>
          <p:nvPr/>
        </p:nvPicPr>
        <p:blipFill>
          <a:blip r:embed="rId4"/>
          <a:stretch>
            <a:fillRect/>
          </a:stretch>
        </p:blipFill>
        <p:spPr>
          <a:xfrm>
            <a:off x="1035050" y="3204882"/>
            <a:ext cx="7073900" cy="2857500"/>
          </a:xfrm>
          <a:prstGeom prst="rect">
            <a:avLst/>
          </a:prstGeom>
        </p:spPr>
      </p:pic>
    </p:spTree>
    <p:extLst>
      <p:ext uri="{BB962C8B-B14F-4D97-AF65-F5344CB8AC3E}">
        <p14:creationId xmlns:p14="http://schemas.microsoft.com/office/powerpoint/2010/main" val="167145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54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BB4D8-AF7B-4447-BAD0-F13F795BEF8B}"/>
              </a:ext>
            </a:extLst>
          </p:cNvPr>
          <p:cNvSpPr>
            <a:spLocks noGrp="1"/>
          </p:cNvSpPr>
          <p:nvPr>
            <p:ph type="title"/>
          </p:nvPr>
        </p:nvSpPr>
        <p:spPr/>
        <p:txBody>
          <a:bodyPr/>
          <a:lstStyle/>
          <a:p>
            <a:r>
              <a:rPr lang="en-US" dirty="0"/>
              <a:t>The Perceptron</a:t>
            </a:r>
          </a:p>
        </p:txBody>
      </p:sp>
      <p:sp>
        <p:nvSpPr>
          <p:cNvPr id="4" name="Oval 3">
            <a:extLst>
              <a:ext uri="{FF2B5EF4-FFF2-40B4-BE49-F238E27FC236}">
                <a16:creationId xmlns:a16="http://schemas.microsoft.com/office/drawing/2014/main" id="{7B875C50-49AF-CF4F-B2DE-B24E3562FBE8}"/>
              </a:ext>
            </a:extLst>
          </p:cNvPr>
          <p:cNvSpPr/>
          <p:nvPr/>
        </p:nvSpPr>
        <p:spPr>
          <a:xfrm>
            <a:off x="1319207" y="2043716"/>
            <a:ext cx="1020417" cy="992257"/>
          </a:xfrm>
          <a:prstGeom prst="ellipse">
            <a:avLst/>
          </a:prstGeom>
          <a:solidFill>
            <a:srgbClr val="4F81BD">
              <a:alpha val="6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 name="Oval 4">
            <a:extLst>
              <a:ext uri="{FF2B5EF4-FFF2-40B4-BE49-F238E27FC236}">
                <a16:creationId xmlns:a16="http://schemas.microsoft.com/office/drawing/2014/main" id="{1D1B3120-21F8-4C44-82ED-81AF26A0EFDD}"/>
              </a:ext>
            </a:extLst>
          </p:cNvPr>
          <p:cNvSpPr/>
          <p:nvPr/>
        </p:nvSpPr>
        <p:spPr>
          <a:xfrm>
            <a:off x="1319207" y="5264006"/>
            <a:ext cx="1020417" cy="992257"/>
          </a:xfrm>
          <a:prstGeom prst="ellipse">
            <a:avLst/>
          </a:prstGeom>
          <a:solidFill>
            <a:srgbClr val="4F81BD">
              <a:alpha val="6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6" name="TextBox 5">
            <a:extLst>
              <a:ext uri="{FF2B5EF4-FFF2-40B4-BE49-F238E27FC236}">
                <a16:creationId xmlns:a16="http://schemas.microsoft.com/office/drawing/2014/main" id="{70E1D65C-CA80-BD44-9E62-EC073B45C619}"/>
              </a:ext>
            </a:extLst>
          </p:cNvPr>
          <p:cNvSpPr txBox="1"/>
          <p:nvPr/>
        </p:nvSpPr>
        <p:spPr>
          <a:xfrm>
            <a:off x="453887" y="1434955"/>
            <a:ext cx="1679713" cy="369332"/>
          </a:xfrm>
          <a:prstGeom prst="rect">
            <a:avLst/>
          </a:prstGeom>
          <a:noFill/>
        </p:spPr>
        <p:txBody>
          <a:bodyPr wrap="square" rtlCol="0">
            <a:spAutoFit/>
          </a:bodyPr>
          <a:lstStyle/>
          <a:p>
            <a:pPr algn="ctr"/>
            <a:r>
              <a:rPr lang="en-US" dirty="0"/>
              <a:t>Input Layer</a:t>
            </a:r>
          </a:p>
        </p:txBody>
      </p:sp>
      <p:sp>
        <p:nvSpPr>
          <p:cNvPr id="7" name="TextBox 6">
            <a:extLst>
              <a:ext uri="{FF2B5EF4-FFF2-40B4-BE49-F238E27FC236}">
                <a16:creationId xmlns:a16="http://schemas.microsoft.com/office/drawing/2014/main" id="{DF92B556-E21A-A04B-B031-A9B0384030FF}"/>
              </a:ext>
            </a:extLst>
          </p:cNvPr>
          <p:cNvSpPr txBox="1"/>
          <p:nvPr/>
        </p:nvSpPr>
        <p:spPr>
          <a:xfrm>
            <a:off x="252408" y="2119916"/>
            <a:ext cx="533400" cy="381000"/>
          </a:xfrm>
          <a:prstGeom prst="rect">
            <a:avLst/>
          </a:prstGeom>
          <a:noFill/>
        </p:spPr>
        <p:txBody>
          <a:bodyPr wrap="square" rtlCol="0">
            <a:spAutoFit/>
          </a:bodyPr>
          <a:lstStyle/>
          <a:p>
            <a:r>
              <a:rPr lang="en-US" dirty="0"/>
              <a:t>X1</a:t>
            </a:r>
          </a:p>
        </p:txBody>
      </p:sp>
      <p:sp>
        <p:nvSpPr>
          <p:cNvPr id="8" name="TextBox 7">
            <a:extLst>
              <a:ext uri="{FF2B5EF4-FFF2-40B4-BE49-F238E27FC236}">
                <a16:creationId xmlns:a16="http://schemas.microsoft.com/office/drawing/2014/main" id="{2DA139DE-D0BB-C74A-93C3-F324B6D6BDB6}"/>
              </a:ext>
            </a:extLst>
          </p:cNvPr>
          <p:cNvSpPr txBox="1"/>
          <p:nvPr/>
        </p:nvSpPr>
        <p:spPr>
          <a:xfrm>
            <a:off x="249095" y="5340206"/>
            <a:ext cx="533400" cy="369332"/>
          </a:xfrm>
          <a:prstGeom prst="rect">
            <a:avLst/>
          </a:prstGeom>
          <a:noFill/>
        </p:spPr>
        <p:txBody>
          <a:bodyPr wrap="square" rtlCol="0">
            <a:spAutoFit/>
          </a:bodyPr>
          <a:lstStyle/>
          <a:p>
            <a:r>
              <a:rPr lang="en-US" dirty="0" err="1"/>
              <a:t>Xn</a:t>
            </a:r>
            <a:endParaRPr lang="en-US" dirty="0"/>
          </a:p>
        </p:txBody>
      </p:sp>
      <p:cxnSp>
        <p:nvCxnSpPr>
          <p:cNvPr id="10" name="Straight Arrow Connector 9">
            <a:extLst>
              <a:ext uri="{FF2B5EF4-FFF2-40B4-BE49-F238E27FC236}">
                <a16:creationId xmlns:a16="http://schemas.microsoft.com/office/drawing/2014/main" id="{902733BD-2611-8744-AA57-7F03D1611178}"/>
              </a:ext>
            </a:extLst>
          </p:cNvPr>
          <p:cNvCxnSpPr>
            <a:stCxn id="7" idx="3"/>
          </p:cNvCxnSpPr>
          <p:nvPr/>
        </p:nvCxnSpPr>
        <p:spPr>
          <a:xfrm>
            <a:off x="785808" y="2310416"/>
            <a:ext cx="381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08A7CAD-FA2B-A443-B4CE-94554FB742BF}"/>
              </a:ext>
            </a:extLst>
          </p:cNvPr>
          <p:cNvCxnSpPr/>
          <p:nvPr/>
        </p:nvCxnSpPr>
        <p:spPr>
          <a:xfrm>
            <a:off x="782495" y="5529049"/>
            <a:ext cx="381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6102A77-F972-3746-8F3C-C9D04A1A41EB}"/>
              </a:ext>
            </a:extLst>
          </p:cNvPr>
          <p:cNvCxnSpPr>
            <a:cxnSpLocks/>
          </p:cNvCxnSpPr>
          <p:nvPr/>
        </p:nvCxnSpPr>
        <p:spPr>
          <a:xfrm flipV="1">
            <a:off x="2420795" y="4172274"/>
            <a:ext cx="1455253" cy="1470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668A422-322C-3F40-9007-388580630827}"/>
              </a:ext>
            </a:extLst>
          </p:cNvPr>
          <p:cNvSpPr txBox="1"/>
          <p:nvPr/>
        </p:nvSpPr>
        <p:spPr>
          <a:xfrm>
            <a:off x="5438281" y="1474982"/>
            <a:ext cx="1543050" cy="369332"/>
          </a:xfrm>
          <a:prstGeom prst="rect">
            <a:avLst/>
          </a:prstGeom>
          <a:noFill/>
        </p:spPr>
        <p:txBody>
          <a:bodyPr wrap="square" rtlCol="0">
            <a:spAutoFit/>
          </a:bodyPr>
          <a:lstStyle/>
          <a:p>
            <a:pPr algn="ctr"/>
            <a:r>
              <a:rPr lang="en-US" dirty="0"/>
              <a:t>Output Layer</a:t>
            </a:r>
          </a:p>
        </p:txBody>
      </p:sp>
      <p:sp>
        <p:nvSpPr>
          <p:cNvPr id="49" name="Oval 48">
            <a:extLst>
              <a:ext uri="{FF2B5EF4-FFF2-40B4-BE49-F238E27FC236}">
                <a16:creationId xmlns:a16="http://schemas.microsoft.com/office/drawing/2014/main" id="{A0666896-78A3-FF4C-A8C6-F0FB135FF4C1}"/>
              </a:ext>
            </a:extLst>
          </p:cNvPr>
          <p:cNvSpPr/>
          <p:nvPr/>
        </p:nvSpPr>
        <p:spPr>
          <a:xfrm>
            <a:off x="3910008" y="2547486"/>
            <a:ext cx="4395792" cy="2451100"/>
          </a:xfrm>
          <a:prstGeom prst="ellipse">
            <a:avLst/>
          </a:prstGeom>
          <a:solidFill>
            <a:srgbClr val="4F81BD">
              <a:alpha val="6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32B3BB74-68B2-3A4D-957F-5C4FCAFB352C}"/>
              </a:ext>
            </a:extLst>
          </p:cNvPr>
          <p:cNvSpPr txBox="1"/>
          <p:nvPr/>
        </p:nvSpPr>
        <p:spPr>
          <a:xfrm rot="18629881">
            <a:off x="2652314" y="4492385"/>
            <a:ext cx="702780" cy="369332"/>
          </a:xfrm>
          <a:prstGeom prst="rect">
            <a:avLst/>
          </a:prstGeom>
          <a:noFill/>
        </p:spPr>
        <p:txBody>
          <a:bodyPr wrap="square" rtlCol="0">
            <a:spAutoFit/>
          </a:bodyPr>
          <a:lstStyle/>
          <a:p>
            <a:r>
              <a:rPr lang="en-US" dirty="0" err="1"/>
              <a:t>w</a:t>
            </a:r>
            <a:r>
              <a:rPr lang="en-US" baseline="-25000" dirty="0" err="1"/>
              <a:t>n</a:t>
            </a:r>
            <a:endParaRPr lang="en-US" baseline="-25000" dirty="0"/>
          </a:p>
        </p:txBody>
      </p:sp>
      <p:cxnSp>
        <p:nvCxnSpPr>
          <p:cNvPr id="66" name="Straight Arrow Connector 65">
            <a:extLst>
              <a:ext uri="{FF2B5EF4-FFF2-40B4-BE49-F238E27FC236}">
                <a16:creationId xmlns:a16="http://schemas.microsoft.com/office/drawing/2014/main" id="{5299C289-61DA-D046-8E61-56004C367507}"/>
              </a:ext>
            </a:extLst>
          </p:cNvPr>
          <p:cNvCxnSpPr>
            <a:cxnSpLocks/>
          </p:cNvCxnSpPr>
          <p:nvPr/>
        </p:nvCxnSpPr>
        <p:spPr>
          <a:xfrm>
            <a:off x="8403336" y="3810000"/>
            <a:ext cx="381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5E8571E-15FB-BF4A-816C-50A8B3888C9E}"/>
              </a:ext>
            </a:extLst>
          </p:cNvPr>
          <p:cNvSpPr txBox="1"/>
          <p:nvPr/>
        </p:nvSpPr>
        <p:spPr>
          <a:xfrm>
            <a:off x="8784336" y="3599688"/>
            <a:ext cx="338760" cy="369332"/>
          </a:xfrm>
          <a:prstGeom prst="rect">
            <a:avLst/>
          </a:prstGeom>
          <a:noFill/>
        </p:spPr>
        <p:txBody>
          <a:bodyPr wrap="square" rtlCol="0">
            <a:spAutoFit/>
          </a:bodyPr>
          <a:lstStyle/>
          <a:p>
            <a:r>
              <a:rPr lang="en-US" dirty="0"/>
              <a:t>y</a:t>
            </a:r>
            <a:endParaRPr lang="en-US" baseline="-25000" dirty="0"/>
          </a:p>
        </p:txBody>
      </p:sp>
      <p:sp>
        <p:nvSpPr>
          <p:cNvPr id="73" name="TextBox 72">
            <a:extLst>
              <a:ext uri="{FF2B5EF4-FFF2-40B4-BE49-F238E27FC236}">
                <a16:creationId xmlns:a16="http://schemas.microsoft.com/office/drawing/2014/main" id="{0ACDD6E5-3511-014F-B05B-D28E37303DE4}"/>
              </a:ext>
            </a:extLst>
          </p:cNvPr>
          <p:cNvSpPr txBox="1"/>
          <p:nvPr/>
        </p:nvSpPr>
        <p:spPr>
          <a:xfrm>
            <a:off x="4495726" y="5002061"/>
            <a:ext cx="3018576" cy="369332"/>
          </a:xfrm>
          <a:prstGeom prst="rect">
            <a:avLst/>
          </a:prstGeom>
          <a:noFill/>
        </p:spPr>
        <p:txBody>
          <a:bodyPr wrap="square" rtlCol="0">
            <a:spAutoFit/>
          </a:bodyPr>
          <a:lstStyle/>
          <a:p>
            <a:pPr algn="ctr"/>
            <a:r>
              <a:rPr lang="en-US" dirty="0"/>
              <a:t>Other activation functions</a:t>
            </a:r>
          </a:p>
        </p:txBody>
      </p:sp>
      <p:sp>
        <p:nvSpPr>
          <p:cNvPr id="50" name="Oval 49">
            <a:extLst>
              <a:ext uri="{FF2B5EF4-FFF2-40B4-BE49-F238E27FC236}">
                <a16:creationId xmlns:a16="http://schemas.microsoft.com/office/drawing/2014/main" id="{F7BC853C-5B44-9F4E-A425-582BB9CFB9E7}"/>
              </a:ext>
            </a:extLst>
          </p:cNvPr>
          <p:cNvSpPr/>
          <p:nvPr/>
        </p:nvSpPr>
        <p:spPr>
          <a:xfrm>
            <a:off x="1298712" y="3155191"/>
            <a:ext cx="1020417" cy="992257"/>
          </a:xfrm>
          <a:prstGeom prst="ellipse">
            <a:avLst/>
          </a:prstGeom>
          <a:solidFill>
            <a:srgbClr val="4F81BD">
              <a:alpha val="6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2" name="TextBox 51">
            <a:extLst>
              <a:ext uri="{FF2B5EF4-FFF2-40B4-BE49-F238E27FC236}">
                <a16:creationId xmlns:a16="http://schemas.microsoft.com/office/drawing/2014/main" id="{EC7B055B-3041-054B-8BFD-088FCBC0DBAC}"/>
              </a:ext>
            </a:extLst>
          </p:cNvPr>
          <p:cNvSpPr txBox="1"/>
          <p:nvPr/>
        </p:nvSpPr>
        <p:spPr>
          <a:xfrm>
            <a:off x="228600" y="3231391"/>
            <a:ext cx="533400" cy="381000"/>
          </a:xfrm>
          <a:prstGeom prst="rect">
            <a:avLst/>
          </a:prstGeom>
          <a:noFill/>
        </p:spPr>
        <p:txBody>
          <a:bodyPr wrap="square" rtlCol="0">
            <a:spAutoFit/>
          </a:bodyPr>
          <a:lstStyle/>
          <a:p>
            <a:r>
              <a:rPr lang="en-US" dirty="0"/>
              <a:t>X2</a:t>
            </a:r>
          </a:p>
        </p:txBody>
      </p:sp>
      <p:cxnSp>
        <p:nvCxnSpPr>
          <p:cNvPr id="54" name="Straight Arrow Connector 53">
            <a:extLst>
              <a:ext uri="{FF2B5EF4-FFF2-40B4-BE49-F238E27FC236}">
                <a16:creationId xmlns:a16="http://schemas.microsoft.com/office/drawing/2014/main" id="{DD088ED6-C336-7442-99DF-2C4EC0AFB54D}"/>
              </a:ext>
            </a:extLst>
          </p:cNvPr>
          <p:cNvCxnSpPr/>
          <p:nvPr/>
        </p:nvCxnSpPr>
        <p:spPr>
          <a:xfrm>
            <a:off x="762000" y="3420234"/>
            <a:ext cx="381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E0CAF2B-2831-4645-8137-F6C7824970DE}"/>
              </a:ext>
            </a:extLst>
          </p:cNvPr>
          <p:cNvSpPr txBox="1"/>
          <p:nvPr/>
        </p:nvSpPr>
        <p:spPr>
          <a:xfrm rot="5400000">
            <a:off x="1541435" y="4381569"/>
            <a:ext cx="706519" cy="523220"/>
          </a:xfrm>
          <a:prstGeom prst="rect">
            <a:avLst/>
          </a:prstGeom>
          <a:noFill/>
        </p:spPr>
        <p:txBody>
          <a:bodyPr wrap="square" rtlCol="0">
            <a:spAutoFit/>
          </a:bodyPr>
          <a:lstStyle/>
          <a:p>
            <a:pPr algn="ctr"/>
            <a:r>
              <a:rPr lang="en-US" sz="2800" dirty="0"/>
              <a:t>…</a:t>
            </a:r>
          </a:p>
        </p:txBody>
      </p:sp>
      <p:cxnSp>
        <p:nvCxnSpPr>
          <p:cNvPr id="56" name="Straight Arrow Connector 55">
            <a:extLst>
              <a:ext uri="{FF2B5EF4-FFF2-40B4-BE49-F238E27FC236}">
                <a16:creationId xmlns:a16="http://schemas.microsoft.com/office/drawing/2014/main" id="{06B405EB-808D-9342-9B32-21A3FB7F94DC}"/>
              </a:ext>
            </a:extLst>
          </p:cNvPr>
          <p:cNvCxnSpPr>
            <a:cxnSpLocks/>
          </p:cNvCxnSpPr>
          <p:nvPr/>
        </p:nvCxnSpPr>
        <p:spPr>
          <a:xfrm>
            <a:off x="2394916" y="3651320"/>
            <a:ext cx="1481132" cy="261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9A0A762-511A-F440-AEC7-B97B990576DA}"/>
              </a:ext>
            </a:extLst>
          </p:cNvPr>
          <p:cNvCxnSpPr>
            <a:cxnSpLocks/>
          </p:cNvCxnSpPr>
          <p:nvPr/>
        </p:nvCxnSpPr>
        <p:spPr>
          <a:xfrm>
            <a:off x="2389375" y="2574076"/>
            <a:ext cx="1486673" cy="1038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10DBC7C-CB20-6846-A78B-779DEDE01112}"/>
                  </a:ext>
                </a:extLst>
              </p:cNvPr>
              <p:cNvSpPr txBox="1"/>
              <p:nvPr/>
            </p:nvSpPr>
            <p:spPr>
              <a:xfrm>
                <a:off x="3986208" y="3352800"/>
                <a:ext cx="201446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𝑤𝑖</m:t>
                          </m:r>
                          <m:r>
                            <a:rPr lang="en-US" b="0" i="1" smtClean="0">
                              <a:latin typeface="Cambria Math" panose="02040503050406030204" pitchFamily="18" charset="0"/>
                            </a:rPr>
                            <m:t>∗</m:t>
                          </m:r>
                          <m:r>
                            <a:rPr lang="en-US" b="0" i="1" smtClean="0">
                              <a:latin typeface="Cambria Math" panose="02040503050406030204" pitchFamily="18" charset="0"/>
                            </a:rPr>
                            <m:t>𝑋𝑖</m:t>
                          </m:r>
                        </m:e>
                      </m:nary>
                    </m:oMath>
                  </m:oMathPara>
                </a14:m>
                <a:endParaRPr lang="en-US" dirty="0"/>
              </a:p>
            </p:txBody>
          </p:sp>
        </mc:Choice>
        <mc:Fallback xmlns="">
          <p:sp>
            <p:nvSpPr>
              <p:cNvPr id="21" name="TextBox 20">
                <a:extLst>
                  <a:ext uri="{FF2B5EF4-FFF2-40B4-BE49-F238E27FC236}">
                    <a16:creationId xmlns:a16="http://schemas.microsoft.com/office/drawing/2014/main" id="{610DBC7C-CB20-6846-A78B-779DEDE01112}"/>
                  </a:ext>
                </a:extLst>
              </p:cNvPr>
              <p:cNvSpPr txBox="1">
                <a:spLocks noRot="1" noChangeAspect="1" noMove="1" noResize="1" noEditPoints="1" noAdjustHandles="1" noChangeArrowheads="1" noChangeShapeType="1" noTextEdit="1"/>
              </p:cNvSpPr>
              <p:nvPr/>
            </p:nvSpPr>
            <p:spPr>
              <a:xfrm>
                <a:off x="3986208" y="3352800"/>
                <a:ext cx="2014462" cy="756233"/>
              </a:xfrm>
              <a:prstGeom prst="rect">
                <a:avLst/>
              </a:prstGeom>
              <a:blipFill>
                <a:blip r:embed="rId2"/>
                <a:stretch>
                  <a:fillRect l="-1887" t="-120000" r="-1258" b="-178333"/>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815DF75-DB2C-744E-B8F6-A0A1B1D2D133}"/>
              </a:ext>
            </a:extLst>
          </p:cNvPr>
          <p:cNvSpPr txBox="1"/>
          <p:nvPr/>
        </p:nvSpPr>
        <p:spPr>
          <a:xfrm rot="490714">
            <a:off x="2723318" y="3351093"/>
            <a:ext cx="566766" cy="369332"/>
          </a:xfrm>
          <a:prstGeom prst="rect">
            <a:avLst/>
          </a:prstGeom>
          <a:noFill/>
        </p:spPr>
        <p:txBody>
          <a:bodyPr wrap="square" rtlCol="0">
            <a:spAutoFit/>
          </a:bodyPr>
          <a:lstStyle/>
          <a:p>
            <a:r>
              <a:rPr lang="en-US" dirty="0"/>
              <a:t>w</a:t>
            </a:r>
            <a:r>
              <a:rPr lang="en-US" baseline="-25000" dirty="0"/>
              <a:t>2</a:t>
            </a:r>
          </a:p>
        </p:txBody>
      </p:sp>
      <p:sp>
        <p:nvSpPr>
          <p:cNvPr id="82" name="TextBox 81">
            <a:extLst>
              <a:ext uri="{FF2B5EF4-FFF2-40B4-BE49-F238E27FC236}">
                <a16:creationId xmlns:a16="http://schemas.microsoft.com/office/drawing/2014/main" id="{AA400A1D-4029-3C4A-AB17-814081B719FB}"/>
              </a:ext>
            </a:extLst>
          </p:cNvPr>
          <p:cNvSpPr txBox="1"/>
          <p:nvPr/>
        </p:nvSpPr>
        <p:spPr>
          <a:xfrm rot="2208276">
            <a:off x="2865038" y="2680451"/>
            <a:ext cx="566766" cy="369332"/>
          </a:xfrm>
          <a:prstGeom prst="rect">
            <a:avLst/>
          </a:prstGeom>
          <a:noFill/>
        </p:spPr>
        <p:txBody>
          <a:bodyPr wrap="square" rtlCol="0">
            <a:spAutoFit/>
          </a:bodyPr>
          <a:lstStyle/>
          <a:p>
            <a:r>
              <a:rPr lang="en-US" dirty="0"/>
              <a:t>w</a:t>
            </a:r>
            <a:r>
              <a:rPr lang="en-US" baseline="-25000" dirty="0"/>
              <a:t>1</a:t>
            </a:r>
          </a:p>
        </p:txBody>
      </p:sp>
      <p:pic>
        <p:nvPicPr>
          <p:cNvPr id="36" name="Picture 35">
            <a:extLst>
              <a:ext uri="{FF2B5EF4-FFF2-40B4-BE49-F238E27FC236}">
                <a16:creationId xmlns:a16="http://schemas.microsoft.com/office/drawing/2014/main" id="{5D7DF734-A8C5-8A43-A9DB-F1B6B1DE03AD}"/>
              </a:ext>
            </a:extLst>
          </p:cNvPr>
          <p:cNvPicPr>
            <a:picLocks noChangeAspect="1"/>
          </p:cNvPicPr>
          <p:nvPr/>
        </p:nvPicPr>
        <p:blipFill rotWithShape="1">
          <a:blip r:embed="rId3"/>
          <a:srcRect t="16072"/>
          <a:stretch/>
        </p:blipFill>
        <p:spPr>
          <a:xfrm>
            <a:off x="4389552" y="5388879"/>
            <a:ext cx="3217284" cy="1354609"/>
          </a:xfrm>
          <a:prstGeom prst="rect">
            <a:avLst/>
          </a:prstGeom>
        </p:spPr>
      </p:pic>
      <p:pic>
        <p:nvPicPr>
          <p:cNvPr id="37" name="Picture 36">
            <a:extLst>
              <a:ext uri="{FF2B5EF4-FFF2-40B4-BE49-F238E27FC236}">
                <a16:creationId xmlns:a16="http://schemas.microsoft.com/office/drawing/2014/main" id="{7A6A2D93-C1E4-8343-92F1-AD07B6165189}"/>
              </a:ext>
            </a:extLst>
          </p:cNvPr>
          <p:cNvPicPr>
            <a:picLocks noChangeAspect="1"/>
          </p:cNvPicPr>
          <p:nvPr/>
        </p:nvPicPr>
        <p:blipFill>
          <a:blip r:embed="rId4"/>
          <a:stretch>
            <a:fillRect/>
          </a:stretch>
        </p:blipFill>
        <p:spPr>
          <a:xfrm>
            <a:off x="6123360" y="3048000"/>
            <a:ext cx="1749048" cy="1317184"/>
          </a:xfrm>
          <a:prstGeom prst="rect">
            <a:avLst/>
          </a:prstGeom>
        </p:spPr>
      </p:pic>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041955B2-B00A-D94A-9969-9A6E47F81204}"/>
                  </a:ext>
                </a:extLst>
              </p:cNvPr>
              <p:cNvSpPr txBox="1"/>
              <p:nvPr/>
            </p:nvSpPr>
            <p:spPr>
              <a:xfrm>
                <a:off x="6410966" y="4318185"/>
                <a:ext cx="1012072" cy="377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ea typeface="Cambria Math" panose="02040503050406030204" pitchFamily="18" charset="0"/>
                        </a:rPr>
                        <m:t>𝑦</m:t>
                      </m:r>
                      <m:r>
                        <a:rPr lang="en-US" sz="1100" b="0" i="1" smtClean="0">
                          <a:latin typeface="Cambria Math" panose="02040503050406030204" pitchFamily="18" charset="0"/>
                          <a:ea typeface="Cambria Math" panose="02040503050406030204" pitchFamily="18" charset="0"/>
                        </a:rPr>
                        <m:t>= </m:t>
                      </m:r>
                      <m:d>
                        <m:dPr>
                          <m:begChr m:val="{"/>
                          <m:endChr m:val=""/>
                          <m:ctrlPr>
                            <a:rPr lang="en-US" sz="1100" b="0" i="1" smtClean="0">
                              <a:latin typeface="Cambria Math" panose="02040503050406030204" pitchFamily="18" charset="0"/>
                              <a:ea typeface="Cambria Math" panose="02040503050406030204" pitchFamily="18" charset="0"/>
                            </a:rPr>
                          </m:ctrlPr>
                        </m:dPr>
                        <m:e>
                          <m:eqArr>
                            <m:eqArrPr>
                              <m:ctrlPr>
                                <a:rPr lang="en-US" sz="1100" b="0" i="1" smtClean="0">
                                  <a:latin typeface="Cambria Math" panose="02040503050406030204" pitchFamily="18" charset="0"/>
                                  <a:ea typeface="Cambria Math" panose="02040503050406030204" pitchFamily="18" charset="0"/>
                                </a:rPr>
                              </m:ctrlPr>
                            </m:eqArrPr>
                            <m:e>
                              <m:r>
                                <a:rPr lang="en-US" sz="1100" b="0" i="1" smtClean="0">
                                  <a:latin typeface="Cambria Math" panose="02040503050406030204" pitchFamily="18" charset="0"/>
                                  <a:ea typeface="Cambria Math" panose="02040503050406030204" pitchFamily="18" charset="0"/>
                                </a:rPr>
                                <m:t>1 </m:t>
                              </m:r>
                              <m:r>
                                <a:rPr lang="en-US" sz="1100" b="0" i="1" smtClean="0">
                                  <a:latin typeface="Cambria Math" panose="02040503050406030204" pitchFamily="18" charset="0"/>
                                  <a:ea typeface="Cambria Math" panose="02040503050406030204" pitchFamily="18" charset="0"/>
                                </a:rPr>
                                <m:t>𝑖𝑓</m:t>
                              </m:r>
                              <m:r>
                                <a:rPr lang="en-US" sz="1100" b="0" i="1" smtClean="0">
                                  <a:latin typeface="Cambria Math" panose="02040503050406030204" pitchFamily="18" charset="0"/>
                                  <a:ea typeface="Cambria Math" panose="02040503050406030204" pitchFamily="18" charset="0"/>
                                </a:rPr>
                                <m:t> </m:t>
                              </m:r>
                              <m:r>
                                <a:rPr lang="en-US" sz="1100" b="0" i="1" smtClean="0">
                                  <a:latin typeface="Cambria Math" panose="02040503050406030204" pitchFamily="18" charset="0"/>
                                  <a:ea typeface="Cambria Math" panose="02040503050406030204" pitchFamily="18" charset="0"/>
                                </a:rPr>
                                <m:t>𝑔</m:t>
                              </m:r>
                              <m:r>
                                <a:rPr lang="en-US" sz="1100" b="0" i="1" smtClean="0">
                                  <a:latin typeface="Cambria Math" panose="02040503050406030204" pitchFamily="18" charset="0"/>
                                  <a:ea typeface="Cambria Math" panose="02040503050406030204" pitchFamily="18" charset="0"/>
                                </a:rPr>
                                <m:t>≥0</m:t>
                              </m:r>
                            </m:e>
                            <m:e>
                              <m:r>
                                <a:rPr lang="en-US" sz="1100" b="0" i="1" smtClean="0">
                                  <a:latin typeface="Cambria Math" panose="02040503050406030204" pitchFamily="18" charset="0"/>
                                  <a:ea typeface="Cambria Math" panose="02040503050406030204" pitchFamily="18" charset="0"/>
                                </a:rPr>
                                <m:t>0 </m:t>
                              </m:r>
                              <m:r>
                                <a:rPr lang="en-US" sz="1100" b="0" i="1" smtClean="0">
                                  <a:latin typeface="Cambria Math" panose="02040503050406030204" pitchFamily="18" charset="0"/>
                                  <a:ea typeface="Cambria Math" panose="02040503050406030204" pitchFamily="18" charset="0"/>
                                </a:rPr>
                                <m:t>𝑖𝑓</m:t>
                              </m:r>
                              <m:r>
                                <a:rPr lang="en-US" sz="1100" b="0" i="1" smtClean="0">
                                  <a:latin typeface="Cambria Math" panose="02040503050406030204" pitchFamily="18" charset="0"/>
                                  <a:ea typeface="Cambria Math" panose="02040503050406030204" pitchFamily="18" charset="0"/>
                                </a:rPr>
                                <m:t> </m:t>
                              </m:r>
                              <m:r>
                                <a:rPr lang="en-US" sz="1100" b="0" i="1" smtClean="0">
                                  <a:latin typeface="Cambria Math" panose="02040503050406030204" pitchFamily="18" charset="0"/>
                                  <a:ea typeface="Cambria Math" panose="02040503050406030204" pitchFamily="18" charset="0"/>
                                </a:rPr>
                                <m:t>𝑔</m:t>
                              </m:r>
                              <m:r>
                                <a:rPr lang="en-US" sz="1100" b="0" i="1" smtClean="0">
                                  <a:latin typeface="Cambria Math" panose="02040503050406030204" pitchFamily="18" charset="0"/>
                                  <a:ea typeface="Cambria Math" panose="02040503050406030204" pitchFamily="18" charset="0"/>
                                </a:rPr>
                                <m:t>&lt;0</m:t>
                              </m:r>
                            </m:e>
                          </m:eqArr>
                        </m:e>
                      </m:d>
                    </m:oMath>
                  </m:oMathPara>
                </a14:m>
                <a:endParaRPr lang="en-US" sz="1100" dirty="0"/>
              </a:p>
            </p:txBody>
          </p:sp>
        </mc:Choice>
        <mc:Fallback xmlns="">
          <p:sp>
            <p:nvSpPr>
              <p:cNvPr id="85" name="TextBox 84">
                <a:extLst>
                  <a:ext uri="{FF2B5EF4-FFF2-40B4-BE49-F238E27FC236}">
                    <a16:creationId xmlns:a16="http://schemas.microsoft.com/office/drawing/2014/main" id="{041955B2-B00A-D94A-9969-9A6E47F81204}"/>
                  </a:ext>
                </a:extLst>
              </p:cNvPr>
              <p:cNvSpPr txBox="1">
                <a:spLocks noRot="1" noChangeAspect="1" noMove="1" noResize="1" noEditPoints="1" noAdjustHandles="1" noChangeArrowheads="1" noChangeShapeType="1" noTextEdit="1"/>
              </p:cNvSpPr>
              <p:nvPr/>
            </p:nvSpPr>
            <p:spPr>
              <a:xfrm>
                <a:off x="6410966" y="4318185"/>
                <a:ext cx="1012072" cy="377604"/>
              </a:xfrm>
              <a:prstGeom prst="rect">
                <a:avLst/>
              </a:prstGeom>
              <a:blipFill>
                <a:blip r:embed="rId5"/>
                <a:stretch>
                  <a:fillRect l="-38750" t="-219355" r="-3750" b="-316129"/>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C832A668-E313-1B47-BBBC-CD10379EBACD}"/>
              </a:ext>
            </a:extLst>
          </p:cNvPr>
          <p:cNvCxnSpPr/>
          <p:nvPr/>
        </p:nvCxnSpPr>
        <p:spPr>
          <a:xfrm>
            <a:off x="6043608" y="2660613"/>
            <a:ext cx="0" cy="22418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20276589-699E-F640-9CE6-45E5C78CEFEC}"/>
                  </a:ext>
                </a:extLst>
              </p:cNvPr>
              <p:cNvSpPr/>
              <p:nvPr/>
            </p:nvSpPr>
            <p:spPr>
              <a:xfrm>
                <a:off x="3683367" y="2530981"/>
                <a:ext cx="3853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42" name="Rectangle 41">
                <a:extLst>
                  <a:ext uri="{FF2B5EF4-FFF2-40B4-BE49-F238E27FC236}">
                    <a16:creationId xmlns:a16="http://schemas.microsoft.com/office/drawing/2014/main" id="{20276589-699E-F640-9CE6-45E5C78CEFEC}"/>
                  </a:ext>
                </a:extLst>
              </p:cNvPr>
              <p:cNvSpPr>
                <a:spLocks noRot="1" noChangeAspect="1" noMove="1" noResize="1" noEditPoints="1" noAdjustHandles="1" noChangeArrowheads="1" noChangeShapeType="1" noTextEdit="1"/>
              </p:cNvSpPr>
              <p:nvPr/>
            </p:nvSpPr>
            <p:spPr>
              <a:xfrm>
                <a:off x="3683367" y="2530981"/>
                <a:ext cx="385362" cy="369332"/>
              </a:xfrm>
              <a:prstGeom prst="rect">
                <a:avLst/>
              </a:prstGeom>
              <a:blipFill>
                <a:blip r:embed="rId6"/>
                <a:stretch>
                  <a:fillRect/>
                </a:stretch>
              </a:blipFill>
            </p:spPr>
            <p:txBody>
              <a:bodyPr/>
              <a:lstStyle/>
              <a:p>
                <a:r>
                  <a:rPr lang="en-US">
                    <a:noFill/>
                  </a:rPr>
                  <a:t> </a:t>
                </a:r>
              </a:p>
            </p:txBody>
          </p:sp>
        </mc:Fallback>
      </mc:AlternateContent>
      <p:cxnSp>
        <p:nvCxnSpPr>
          <p:cNvPr id="86" name="Straight Arrow Connector 85">
            <a:extLst>
              <a:ext uri="{FF2B5EF4-FFF2-40B4-BE49-F238E27FC236}">
                <a16:creationId xmlns:a16="http://schemas.microsoft.com/office/drawing/2014/main" id="{8D96115B-370F-494D-8562-49FEA1B86090}"/>
              </a:ext>
            </a:extLst>
          </p:cNvPr>
          <p:cNvCxnSpPr>
            <a:cxnSpLocks/>
          </p:cNvCxnSpPr>
          <p:nvPr/>
        </p:nvCxnSpPr>
        <p:spPr>
          <a:xfrm>
            <a:off x="3860702" y="2890926"/>
            <a:ext cx="0" cy="488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72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par>
                                <p:cTn id="27" presetID="10"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500"/>
                                        <p:tgtEl>
                                          <p:spTgt spid="5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82"/>
                                        </p:tgtEl>
                                        <p:attrNameLst>
                                          <p:attrName>style.visibility</p:attrName>
                                        </p:attrNameLst>
                                      </p:cBhvr>
                                      <p:to>
                                        <p:strVal val="visible"/>
                                      </p:to>
                                    </p:set>
                                    <p:animEffect transition="in" filter="fade">
                                      <p:cBhvr>
                                        <p:cTn id="56" dur="500"/>
                                        <p:tgtEl>
                                          <p:spTgt spid="82"/>
                                        </p:tgtEl>
                                      </p:cBhvr>
                                    </p:animEffect>
                                  </p:childTnLst>
                                </p:cTn>
                              </p:par>
                              <p:par>
                                <p:cTn id="57" presetID="10" presetClass="entr" presetSubtype="0" fill="hold" nodeType="with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fade">
                                      <p:cBhvr>
                                        <p:cTn id="59" dur="500"/>
                                        <p:tgtEl>
                                          <p:spTgt spid="7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77"/>
                                        </p:tgtEl>
                                        <p:attrNameLst>
                                          <p:attrName>style.visibility</p:attrName>
                                        </p:attrNameLst>
                                      </p:cBhvr>
                                      <p:to>
                                        <p:strVal val="visible"/>
                                      </p:to>
                                    </p:set>
                                    <p:animEffect transition="in" filter="fade">
                                      <p:cBhvr>
                                        <p:cTn id="64" dur="500"/>
                                        <p:tgtEl>
                                          <p:spTgt spid="77"/>
                                        </p:tgtEl>
                                      </p:cBhvr>
                                    </p:animEffect>
                                  </p:childTnLst>
                                </p:cTn>
                              </p:par>
                              <p:par>
                                <p:cTn id="65" presetID="10"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500"/>
                                        <p:tgtEl>
                                          <p:spTgt spid="59"/>
                                        </p:tgtEl>
                                      </p:cBhvr>
                                    </p:animEffect>
                                  </p:childTnLst>
                                </p:cTn>
                              </p:par>
                              <p:par>
                                <p:cTn id="73" presetID="10" presetClass="entr" presetSubtype="0" fill="hold"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86"/>
                                        </p:tgtEl>
                                        <p:attrNameLst>
                                          <p:attrName>style.visibility</p:attrName>
                                        </p:attrNameLst>
                                      </p:cBhvr>
                                      <p:to>
                                        <p:strVal val="visible"/>
                                      </p:to>
                                    </p:set>
                                    <p:animEffect transition="in" filter="fade">
                                      <p:cBhvr>
                                        <p:cTn id="80" dur="500"/>
                                        <p:tgtEl>
                                          <p:spTgt spid="8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fade">
                                      <p:cBhvr>
                                        <p:cTn id="83" dur="500"/>
                                        <p:tgtEl>
                                          <p:spTgt spid="4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fade">
                                      <p:cBhvr>
                                        <p:cTn id="98" dur="500"/>
                                        <p:tgtEl>
                                          <p:spTgt spid="3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85"/>
                                        </p:tgtEl>
                                        <p:attrNameLst>
                                          <p:attrName>style.visibility</p:attrName>
                                        </p:attrNameLst>
                                      </p:cBhvr>
                                      <p:to>
                                        <p:strVal val="visible"/>
                                      </p:to>
                                    </p:set>
                                    <p:animEffect transition="in" filter="fade">
                                      <p:cBhvr>
                                        <p:cTn id="101" dur="500"/>
                                        <p:tgtEl>
                                          <p:spTgt spid="85"/>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73"/>
                                        </p:tgtEl>
                                        <p:attrNameLst>
                                          <p:attrName>style.visibility</p:attrName>
                                        </p:attrNameLst>
                                      </p:cBhvr>
                                      <p:to>
                                        <p:strVal val="visible"/>
                                      </p:to>
                                    </p:set>
                                    <p:animEffect transition="in" filter="fade">
                                      <p:cBhvr>
                                        <p:cTn id="106" dur="500"/>
                                        <p:tgtEl>
                                          <p:spTgt spid="73"/>
                                        </p:tgtEl>
                                      </p:cBhvr>
                                    </p:animEffect>
                                  </p:childTnLst>
                                </p:cTn>
                              </p:par>
                              <p:par>
                                <p:cTn id="107" presetID="10" presetClass="entr" presetSubtype="0" fill="hold" nodeType="withEffect">
                                  <p:stCondLst>
                                    <p:cond delay="0"/>
                                  </p:stCondLst>
                                  <p:childTnLst>
                                    <p:set>
                                      <p:cBhvr>
                                        <p:cTn id="108" dur="1" fill="hold">
                                          <p:stCondLst>
                                            <p:cond delay="0"/>
                                          </p:stCondLst>
                                        </p:cTn>
                                        <p:tgtEl>
                                          <p:spTgt spid="36"/>
                                        </p:tgtEl>
                                        <p:attrNameLst>
                                          <p:attrName>style.visibility</p:attrName>
                                        </p:attrNameLst>
                                      </p:cBhvr>
                                      <p:to>
                                        <p:strVal val="visible"/>
                                      </p:to>
                                    </p:set>
                                    <p:animEffect transition="in" filter="fade">
                                      <p:cBhvr>
                                        <p:cTn id="109" dur="500"/>
                                        <p:tgtEl>
                                          <p:spTgt spid="36"/>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66"/>
                                        </p:tgtEl>
                                        <p:attrNameLst>
                                          <p:attrName>style.visibility</p:attrName>
                                        </p:attrNameLst>
                                      </p:cBhvr>
                                      <p:to>
                                        <p:strVal val="visible"/>
                                      </p:to>
                                    </p:set>
                                    <p:animEffect transition="in" filter="fade">
                                      <p:cBhvr>
                                        <p:cTn id="114" dur="500"/>
                                        <p:tgtEl>
                                          <p:spTgt spid="66"/>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67"/>
                                        </p:tgtEl>
                                        <p:attrNameLst>
                                          <p:attrName>style.visibility</p:attrName>
                                        </p:attrNameLst>
                                      </p:cBhvr>
                                      <p:to>
                                        <p:strVal val="visible"/>
                                      </p:to>
                                    </p:set>
                                    <p:animEffect transition="in" filter="fade">
                                      <p:cBhvr>
                                        <p:cTn id="11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45" grpId="0"/>
      <p:bldP spid="49" grpId="0" animBg="1"/>
      <p:bldP spid="59" grpId="0"/>
      <p:bldP spid="67" grpId="0"/>
      <p:bldP spid="73" grpId="0"/>
      <p:bldP spid="50" grpId="0" animBg="1"/>
      <p:bldP spid="52" grpId="0"/>
      <p:bldP spid="3" grpId="0"/>
      <p:bldP spid="21" grpId="0"/>
      <p:bldP spid="77" grpId="0"/>
      <p:bldP spid="82" grpId="0"/>
      <p:bldP spid="85" grpId="0"/>
      <p:bldP spid="4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1D323-CF2D-784E-8815-E827E6740927}"/>
              </a:ext>
            </a:extLst>
          </p:cNvPr>
          <p:cNvSpPr>
            <a:spLocks noGrp="1"/>
          </p:cNvSpPr>
          <p:nvPr>
            <p:ph type="title"/>
          </p:nvPr>
        </p:nvSpPr>
        <p:spPr/>
        <p:txBody>
          <a:bodyPr/>
          <a:lstStyle/>
          <a:p>
            <a:r>
              <a:rPr lang="en-US" dirty="0"/>
              <a:t>Example: SWA Delays</a:t>
            </a:r>
          </a:p>
        </p:txBody>
      </p:sp>
      <p:sp>
        <p:nvSpPr>
          <p:cNvPr id="9" name="Rectangle 8">
            <a:extLst>
              <a:ext uri="{FF2B5EF4-FFF2-40B4-BE49-F238E27FC236}">
                <a16:creationId xmlns:a16="http://schemas.microsoft.com/office/drawing/2014/main" id="{17BB2AD0-372E-7F49-B7D2-C6B230F44443}"/>
              </a:ext>
            </a:extLst>
          </p:cNvPr>
          <p:cNvSpPr/>
          <p:nvPr/>
        </p:nvSpPr>
        <p:spPr>
          <a:xfrm>
            <a:off x="152400" y="1447800"/>
            <a:ext cx="4876800" cy="1107996"/>
          </a:xfrm>
          <a:prstGeom prst="rect">
            <a:avLst/>
          </a:prstGeom>
        </p:spPr>
        <p:txBody>
          <a:bodyPr wrap="square">
            <a:spAutoFit/>
          </a:bodyPr>
          <a:lstStyle/>
          <a:p>
            <a:r>
              <a:rPr lang="en-US" sz="1100" dirty="0"/>
              <a:t>#Divide dataset into training and test set.  The last 36 months in the test set.</a:t>
            </a:r>
          </a:p>
          <a:p>
            <a:r>
              <a:rPr lang="en-US" sz="1100" dirty="0" err="1"/>
              <a:t>SWATrain</a:t>
            </a:r>
            <a:r>
              <a:rPr lang="en-US" sz="1100" dirty="0"/>
              <a:t> = </a:t>
            </a:r>
            <a:r>
              <a:rPr lang="en-US" sz="1100" dirty="0" err="1"/>
              <a:t>ts</a:t>
            </a:r>
            <a:r>
              <a:rPr lang="en-US" sz="1100" dirty="0"/>
              <a:t>(</a:t>
            </a:r>
            <a:r>
              <a:rPr lang="en-US" sz="1100" dirty="0" err="1"/>
              <a:t>SWA$arr_delay</a:t>
            </a:r>
            <a:r>
              <a:rPr lang="en-US" sz="1100" dirty="0"/>
              <a:t>[1:141],start= c(2004,1),frequency = 12)</a:t>
            </a:r>
          </a:p>
          <a:p>
            <a:r>
              <a:rPr lang="en-US" sz="1100" dirty="0" err="1"/>
              <a:t>SWATest</a:t>
            </a:r>
            <a:r>
              <a:rPr lang="en-US" sz="1100" dirty="0"/>
              <a:t> = </a:t>
            </a:r>
            <a:r>
              <a:rPr lang="en-US" sz="1100" dirty="0" err="1"/>
              <a:t>ts</a:t>
            </a:r>
            <a:r>
              <a:rPr lang="en-US" sz="1100" dirty="0"/>
              <a:t>(</a:t>
            </a:r>
            <a:r>
              <a:rPr lang="en-US" sz="1100" dirty="0" err="1"/>
              <a:t>SWA$arr_delay</a:t>
            </a:r>
            <a:r>
              <a:rPr lang="en-US" sz="1100" dirty="0"/>
              <a:t>[142:177],start = c(2015,10),frequency = 12)</a:t>
            </a:r>
          </a:p>
          <a:p>
            <a:r>
              <a:rPr lang="en-US" sz="1100" dirty="0" err="1"/>
              <a:t>set.seed</a:t>
            </a:r>
            <a:r>
              <a:rPr lang="en-US" sz="1100" dirty="0"/>
              <a:t>(2)</a:t>
            </a:r>
          </a:p>
          <a:p>
            <a:r>
              <a:rPr lang="en-US" sz="1100" dirty="0" err="1"/>
              <a:t>fit.mlp</a:t>
            </a:r>
            <a:r>
              <a:rPr lang="en-US" sz="1100" dirty="0"/>
              <a:t> = </a:t>
            </a:r>
            <a:r>
              <a:rPr lang="en-US" sz="1100" dirty="0" err="1"/>
              <a:t>mlp</a:t>
            </a:r>
            <a:r>
              <a:rPr lang="en-US" sz="1100" dirty="0"/>
              <a:t>(</a:t>
            </a:r>
            <a:r>
              <a:rPr lang="en-US" sz="1100" dirty="0" err="1"/>
              <a:t>SWATrain,reps</a:t>
            </a:r>
            <a:r>
              <a:rPr lang="en-US" sz="1100" dirty="0"/>
              <a:t> = 50,comb = "mean")</a:t>
            </a:r>
          </a:p>
          <a:p>
            <a:r>
              <a:rPr lang="en-US" sz="1100" dirty="0" err="1"/>
              <a:t>fit.mlp</a:t>
            </a:r>
            <a:endParaRPr lang="en-US" sz="1100" dirty="0"/>
          </a:p>
        </p:txBody>
      </p:sp>
      <p:sp>
        <p:nvSpPr>
          <p:cNvPr id="13" name="Rectangle 12">
            <a:extLst>
              <a:ext uri="{FF2B5EF4-FFF2-40B4-BE49-F238E27FC236}">
                <a16:creationId xmlns:a16="http://schemas.microsoft.com/office/drawing/2014/main" id="{90990589-7822-6942-8796-A17B2C069490}"/>
              </a:ext>
            </a:extLst>
          </p:cNvPr>
          <p:cNvSpPr/>
          <p:nvPr/>
        </p:nvSpPr>
        <p:spPr>
          <a:xfrm>
            <a:off x="152400" y="3733800"/>
            <a:ext cx="4876800" cy="600164"/>
          </a:xfrm>
          <a:prstGeom prst="rect">
            <a:avLst/>
          </a:prstGeom>
        </p:spPr>
        <p:txBody>
          <a:bodyPr wrap="square">
            <a:spAutoFit/>
          </a:bodyPr>
          <a:lstStyle/>
          <a:p>
            <a:r>
              <a:rPr lang="en-US" sz="1100" dirty="0"/>
              <a:t># Visualize the Neural Network</a:t>
            </a:r>
          </a:p>
          <a:p>
            <a:r>
              <a:rPr lang="en-US" sz="1100" dirty="0"/>
              <a:t>plot(</a:t>
            </a:r>
            <a:r>
              <a:rPr lang="en-US" sz="1100" dirty="0" err="1"/>
              <a:t>fit.mlp</a:t>
            </a:r>
            <a:r>
              <a:rPr lang="en-US" sz="1100" dirty="0"/>
              <a:t>)</a:t>
            </a:r>
          </a:p>
          <a:p>
            <a:endParaRPr lang="en-US" sz="1100" dirty="0"/>
          </a:p>
        </p:txBody>
      </p:sp>
      <p:pic>
        <p:nvPicPr>
          <p:cNvPr id="6" name="Picture 5">
            <a:extLst>
              <a:ext uri="{FF2B5EF4-FFF2-40B4-BE49-F238E27FC236}">
                <a16:creationId xmlns:a16="http://schemas.microsoft.com/office/drawing/2014/main" id="{DDE00A91-4A4B-AD4A-B050-2FB419BF0A31}"/>
              </a:ext>
            </a:extLst>
          </p:cNvPr>
          <p:cNvPicPr>
            <a:picLocks noChangeAspect="1"/>
          </p:cNvPicPr>
          <p:nvPr/>
        </p:nvPicPr>
        <p:blipFill>
          <a:blip r:embed="rId2"/>
          <a:stretch>
            <a:fillRect/>
          </a:stretch>
        </p:blipFill>
        <p:spPr>
          <a:xfrm>
            <a:off x="17929" y="4114800"/>
            <a:ext cx="2913959" cy="2391226"/>
          </a:xfrm>
          <a:prstGeom prst="rect">
            <a:avLst/>
          </a:prstGeom>
        </p:spPr>
      </p:pic>
      <p:sp>
        <p:nvSpPr>
          <p:cNvPr id="14" name="Rectangle 13">
            <a:extLst>
              <a:ext uri="{FF2B5EF4-FFF2-40B4-BE49-F238E27FC236}">
                <a16:creationId xmlns:a16="http://schemas.microsoft.com/office/drawing/2014/main" id="{2798A3E2-2F4D-EE48-AF06-354231EC2981}"/>
              </a:ext>
            </a:extLst>
          </p:cNvPr>
          <p:cNvSpPr/>
          <p:nvPr/>
        </p:nvSpPr>
        <p:spPr>
          <a:xfrm>
            <a:off x="5524499" y="1601821"/>
            <a:ext cx="2339788" cy="430887"/>
          </a:xfrm>
          <a:prstGeom prst="rect">
            <a:avLst/>
          </a:prstGeom>
        </p:spPr>
        <p:txBody>
          <a:bodyPr wrap="square">
            <a:spAutoFit/>
          </a:bodyPr>
          <a:lstStyle/>
          <a:p>
            <a:r>
              <a:rPr lang="en-US" sz="1100" dirty="0" err="1"/>
              <a:t>fore.mlp</a:t>
            </a:r>
            <a:r>
              <a:rPr lang="en-US" sz="1100" dirty="0"/>
              <a:t> = forecast(</a:t>
            </a:r>
            <a:r>
              <a:rPr lang="en-US" sz="1100" dirty="0" err="1"/>
              <a:t>fit.mlp</a:t>
            </a:r>
            <a:r>
              <a:rPr lang="en-US" sz="1100" dirty="0"/>
              <a:t>, h = 36)</a:t>
            </a:r>
          </a:p>
          <a:p>
            <a:r>
              <a:rPr lang="en-US" sz="1100" dirty="0"/>
              <a:t>plot(</a:t>
            </a:r>
            <a:r>
              <a:rPr lang="en-US" sz="1100" dirty="0" err="1"/>
              <a:t>fore.mlp</a:t>
            </a:r>
            <a:r>
              <a:rPr lang="en-US" sz="1100" dirty="0"/>
              <a:t>)</a:t>
            </a:r>
          </a:p>
        </p:txBody>
      </p:sp>
      <p:sp>
        <p:nvSpPr>
          <p:cNvPr id="15" name="Rectangle 14">
            <a:extLst>
              <a:ext uri="{FF2B5EF4-FFF2-40B4-BE49-F238E27FC236}">
                <a16:creationId xmlns:a16="http://schemas.microsoft.com/office/drawing/2014/main" id="{97EFD260-BC48-484D-BC68-231FE06FBAF4}"/>
              </a:ext>
            </a:extLst>
          </p:cNvPr>
          <p:cNvSpPr/>
          <p:nvPr/>
        </p:nvSpPr>
        <p:spPr>
          <a:xfrm>
            <a:off x="4648200" y="5114836"/>
            <a:ext cx="4191000" cy="430887"/>
          </a:xfrm>
          <a:prstGeom prst="rect">
            <a:avLst/>
          </a:prstGeom>
        </p:spPr>
        <p:txBody>
          <a:bodyPr wrap="square">
            <a:spAutoFit/>
          </a:bodyPr>
          <a:lstStyle/>
          <a:p>
            <a:r>
              <a:rPr lang="en-US" sz="1100" dirty="0"/>
              <a:t>ASE = mean((</a:t>
            </a:r>
            <a:r>
              <a:rPr lang="en-US" sz="1100" dirty="0" err="1"/>
              <a:t>SWATest</a:t>
            </a:r>
            <a:r>
              <a:rPr lang="en-US" sz="1100" dirty="0"/>
              <a:t> - </a:t>
            </a:r>
            <a:r>
              <a:rPr lang="en-US" sz="1100" dirty="0" err="1"/>
              <a:t>fore.mlp$mean</a:t>
            </a:r>
            <a:r>
              <a:rPr lang="en-US" sz="1100" dirty="0"/>
              <a:t>)^2)</a:t>
            </a:r>
          </a:p>
          <a:p>
            <a:r>
              <a:rPr lang="en-US" sz="1100" dirty="0"/>
              <a:t>ASE</a:t>
            </a:r>
          </a:p>
        </p:txBody>
      </p:sp>
      <p:sp>
        <p:nvSpPr>
          <p:cNvPr id="17" name="TextBox 16">
            <a:extLst>
              <a:ext uri="{FF2B5EF4-FFF2-40B4-BE49-F238E27FC236}">
                <a16:creationId xmlns:a16="http://schemas.microsoft.com/office/drawing/2014/main" id="{D5396394-E906-084F-9CD8-E0F8047A4486}"/>
              </a:ext>
            </a:extLst>
          </p:cNvPr>
          <p:cNvSpPr txBox="1"/>
          <p:nvPr/>
        </p:nvSpPr>
        <p:spPr>
          <a:xfrm>
            <a:off x="179723" y="6350913"/>
            <a:ext cx="2971800" cy="430887"/>
          </a:xfrm>
          <a:prstGeom prst="rect">
            <a:avLst/>
          </a:prstGeom>
          <a:noFill/>
        </p:spPr>
        <p:txBody>
          <a:bodyPr wrap="square" rtlCol="0">
            <a:spAutoFit/>
          </a:bodyPr>
          <a:lstStyle/>
          <a:p>
            <a:r>
              <a:rPr lang="en-US" sz="1100" dirty="0"/>
              <a:t>Note: pink nodes are for seasonal dummies and grey nodes are for lagged inputs</a:t>
            </a:r>
          </a:p>
        </p:txBody>
      </p:sp>
      <p:pic>
        <p:nvPicPr>
          <p:cNvPr id="3" name="Picture 2">
            <a:extLst>
              <a:ext uri="{FF2B5EF4-FFF2-40B4-BE49-F238E27FC236}">
                <a16:creationId xmlns:a16="http://schemas.microsoft.com/office/drawing/2014/main" id="{1D9A2976-6B80-824B-8ACD-CD71078087F0}"/>
              </a:ext>
            </a:extLst>
          </p:cNvPr>
          <p:cNvPicPr>
            <a:picLocks noChangeAspect="1"/>
          </p:cNvPicPr>
          <p:nvPr/>
        </p:nvPicPr>
        <p:blipFill>
          <a:blip r:embed="rId3"/>
          <a:stretch>
            <a:fillRect/>
          </a:stretch>
        </p:blipFill>
        <p:spPr>
          <a:xfrm>
            <a:off x="4652682" y="5816060"/>
            <a:ext cx="1409700" cy="254000"/>
          </a:xfrm>
          <a:prstGeom prst="rect">
            <a:avLst/>
          </a:prstGeom>
        </p:spPr>
      </p:pic>
      <p:pic>
        <p:nvPicPr>
          <p:cNvPr id="5" name="Picture 4">
            <a:extLst>
              <a:ext uri="{FF2B5EF4-FFF2-40B4-BE49-F238E27FC236}">
                <a16:creationId xmlns:a16="http://schemas.microsoft.com/office/drawing/2014/main" id="{6AFF5DC0-8C2F-474B-AC5C-9B35CDD6F4DA}"/>
              </a:ext>
            </a:extLst>
          </p:cNvPr>
          <p:cNvPicPr>
            <a:picLocks noChangeAspect="1"/>
          </p:cNvPicPr>
          <p:nvPr/>
        </p:nvPicPr>
        <p:blipFill>
          <a:blip r:embed="rId4"/>
          <a:stretch>
            <a:fillRect/>
          </a:stretch>
        </p:blipFill>
        <p:spPr>
          <a:xfrm>
            <a:off x="4865286" y="2213105"/>
            <a:ext cx="3658214" cy="2901731"/>
          </a:xfrm>
          <a:prstGeom prst="rect">
            <a:avLst/>
          </a:prstGeom>
        </p:spPr>
      </p:pic>
      <p:pic>
        <p:nvPicPr>
          <p:cNvPr id="7" name="Picture 6">
            <a:extLst>
              <a:ext uri="{FF2B5EF4-FFF2-40B4-BE49-F238E27FC236}">
                <a16:creationId xmlns:a16="http://schemas.microsoft.com/office/drawing/2014/main" id="{4DAEB77B-3FFA-C64F-A925-301BA471ECAA}"/>
              </a:ext>
            </a:extLst>
          </p:cNvPr>
          <p:cNvPicPr>
            <a:picLocks noChangeAspect="1"/>
          </p:cNvPicPr>
          <p:nvPr/>
        </p:nvPicPr>
        <p:blipFill>
          <a:blip r:embed="rId5"/>
          <a:stretch>
            <a:fillRect/>
          </a:stretch>
        </p:blipFill>
        <p:spPr>
          <a:xfrm>
            <a:off x="152400" y="2552700"/>
            <a:ext cx="3793543" cy="1168940"/>
          </a:xfrm>
          <a:prstGeom prst="rect">
            <a:avLst/>
          </a:prstGeom>
        </p:spPr>
      </p:pic>
    </p:spTree>
    <p:extLst>
      <p:ext uri="{BB962C8B-B14F-4D97-AF65-F5344CB8AC3E}">
        <p14:creationId xmlns:p14="http://schemas.microsoft.com/office/powerpoint/2010/main" val="268182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5"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E8280C5-FFEB-3A40-BE90-E1A8D8343150}"/>
              </a:ext>
            </a:extLst>
          </p:cNvPr>
          <p:cNvPicPr>
            <a:picLocks noChangeAspect="1"/>
          </p:cNvPicPr>
          <p:nvPr/>
        </p:nvPicPr>
        <p:blipFill>
          <a:blip r:embed="rId2"/>
          <a:stretch>
            <a:fillRect/>
          </a:stretch>
        </p:blipFill>
        <p:spPr>
          <a:xfrm>
            <a:off x="3905829" y="4354364"/>
            <a:ext cx="2266371" cy="2266371"/>
          </a:xfrm>
          <a:prstGeom prst="rect">
            <a:avLst/>
          </a:prstGeom>
        </p:spPr>
      </p:pic>
      <p:sp>
        <p:nvSpPr>
          <p:cNvPr id="2" name="Title 1">
            <a:extLst>
              <a:ext uri="{FF2B5EF4-FFF2-40B4-BE49-F238E27FC236}">
                <a16:creationId xmlns:a16="http://schemas.microsoft.com/office/drawing/2014/main" id="{1B81D323-CF2D-784E-8815-E827E6740927}"/>
              </a:ext>
            </a:extLst>
          </p:cNvPr>
          <p:cNvSpPr>
            <a:spLocks noGrp="1"/>
          </p:cNvSpPr>
          <p:nvPr>
            <p:ph type="title"/>
          </p:nvPr>
        </p:nvSpPr>
        <p:spPr/>
        <p:txBody>
          <a:bodyPr/>
          <a:lstStyle/>
          <a:p>
            <a:r>
              <a:rPr lang="en-US" dirty="0"/>
              <a:t>Example: SWA Delays</a:t>
            </a:r>
          </a:p>
        </p:txBody>
      </p:sp>
      <p:sp>
        <p:nvSpPr>
          <p:cNvPr id="10" name="Rectangle 9">
            <a:extLst>
              <a:ext uri="{FF2B5EF4-FFF2-40B4-BE49-F238E27FC236}">
                <a16:creationId xmlns:a16="http://schemas.microsoft.com/office/drawing/2014/main" id="{0EDEE329-25E2-2246-BE3C-2257F1D9EC55}"/>
              </a:ext>
            </a:extLst>
          </p:cNvPr>
          <p:cNvSpPr/>
          <p:nvPr/>
        </p:nvSpPr>
        <p:spPr>
          <a:xfrm>
            <a:off x="17929" y="1531563"/>
            <a:ext cx="4495800" cy="2462213"/>
          </a:xfrm>
          <a:prstGeom prst="rect">
            <a:avLst/>
          </a:prstGeom>
        </p:spPr>
        <p:txBody>
          <a:bodyPr wrap="square">
            <a:spAutoFit/>
          </a:bodyPr>
          <a:lstStyle/>
          <a:p>
            <a:r>
              <a:rPr lang="en-US" sz="1100" dirty="0" err="1"/>
              <a:t>fit.mlp</a:t>
            </a:r>
            <a:r>
              <a:rPr lang="en-US" sz="1100" dirty="0"/>
              <a:t> = mlp(</a:t>
            </a:r>
            <a:r>
              <a:rPr lang="en-US" sz="1100" dirty="0" err="1"/>
              <a:t>SWATrain</a:t>
            </a:r>
            <a:r>
              <a:rPr lang="en-US" sz="1100" dirty="0"/>
              <a:t>, lags = c(1,2,3,4,5,6,7,8,9,10,11,12), </a:t>
            </a:r>
            <a:r>
              <a:rPr lang="en-US" sz="1100" dirty="0" err="1"/>
              <a:t>allow.det.season</a:t>
            </a:r>
            <a:r>
              <a:rPr lang="en-US" sz="1100" dirty="0"/>
              <a:t> = FALSE)</a:t>
            </a:r>
          </a:p>
          <a:p>
            <a:r>
              <a:rPr lang="en-US" sz="1100" dirty="0" err="1"/>
              <a:t>set.seed</a:t>
            </a:r>
            <a:r>
              <a:rPr lang="en-US" sz="1100" dirty="0"/>
              <a:t>(2)</a:t>
            </a:r>
          </a:p>
          <a:p>
            <a:r>
              <a:rPr lang="en-US" sz="1100" dirty="0" err="1"/>
              <a:t>fit.mlp</a:t>
            </a:r>
            <a:endParaRPr lang="en-US" sz="1100" dirty="0"/>
          </a:p>
          <a:p>
            <a:endParaRPr lang="en-US" sz="1100" dirty="0"/>
          </a:p>
          <a:p>
            <a:endParaRPr lang="en-US" sz="1100" dirty="0"/>
          </a:p>
          <a:p>
            <a:endParaRPr lang="en-US" sz="1100" dirty="0"/>
          </a:p>
          <a:p>
            <a:endParaRPr lang="en-US" sz="1100" dirty="0"/>
          </a:p>
          <a:p>
            <a:endParaRPr lang="en-US" sz="1100" dirty="0"/>
          </a:p>
          <a:p>
            <a:r>
              <a:rPr lang="en-US" sz="1100" dirty="0"/>
              <a:t>plot(</a:t>
            </a:r>
            <a:r>
              <a:rPr lang="en-US" sz="1100" dirty="0" err="1"/>
              <a:t>fit.mlp</a:t>
            </a:r>
            <a:r>
              <a:rPr lang="en-US" sz="1100" dirty="0"/>
              <a:t>)</a:t>
            </a:r>
          </a:p>
          <a:p>
            <a:r>
              <a:rPr lang="en-US" sz="1100" dirty="0" err="1"/>
              <a:t>fore.mlp</a:t>
            </a:r>
            <a:r>
              <a:rPr lang="en-US" sz="1100" dirty="0"/>
              <a:t> = forecast(</a:t>
            </a:r>
            <a:r>
              <a:rPr lang="en-US" sz="1100" dirty="0" err="1"/>
              <a:t>fit.mlp</a:t>
            </a:r>
            <a:r>
              <a:rPr lang="en-US" sz="1100" dirty="0"/>
              <a:t>, h = 36)</a:t>
            </a:r>
          </a:p>
          <a:p>
            <a:r>
              <a:rPr lang="en-US" sz="1100" dirty="0"/>
              <a:t>plot(</a:t>
            </a:r>
            <a:r>
              <a:rPr lang="en-US" sz="1100" dirty="0" err="1"/>
              <a:t>fore.mlp</a:t>
            </a:r>
            <a:r>
              <a:rPr lang="en-US" sz="1100" dirty="0"/>
              <a:t>)</a:t>
            </a:r>
          </a:p>
          <a:p>
            <a:r>
              <a:rPr lang="en-US" sz="1100" dirty="0"/>
              <a:t>ASE = mean((</a:t>
            </a:r>
            <a:r>
              <a:rPr lang="en-US" sz="1100" dirty="0" err="1"/>
              <a:t>SWATest</a:t>
            </a:r>
            <a:r>
              <a:rPr lang="en-US" sz="1100" dirty="0"/>
              <a:t> - </a:t>
            </a:r>
            <a:r>
              <a:rPr lang="en-US" sz="1100" dirty="0" err="1"/>
              <a:t>fore.mlp$mean</a:t>
            </a:r>
            <a:r>
              <a:rPr lang="en-US" sz="1100" dirty="0"/>
              <a:t>)^2)</a:t>
            </a:r>
          </a:p>
          <a:p>
            <a:r>
              <a:rPr lang="en-US" sz="1100" dirty="0"/>
              <a:t>ASE</a:t>
            </a:r>
          </a:p>
        </p:txBody>
      </p:sp>
      <p:pic>
        <p:nvPicPr>
          <p:cNvPr id="15" name="Picture 14">
            <a:extLst>
              <a:ext uri="{FF2B5EF4-FFF2-40B4-BE49-F238E27FC236}">
                <a16:creationId xmlns:a16="http://schemas.microsoft.com/office/drawing/2014/main" id="{EEE0693D-5254-544F-BA78-65D8C814FBD7}"/>
              </a:ext>
            </a:extLst>
          </p:cNvPr>
          <p:cNvPicPr>
            <a:picLocks noChangeAspect="1"/>
          </p:cNvPicPr>
          <p:nvPr/>
        </p:nvPicPr>
        <p:blipFill>
          <a:blip r:embed="rId3"/>
          <a:stretch>
            <a:fillRect/>
          </a:stretch>
        </p:blipFill>
        <p:spPr>
          <a:xfrm>
            <a:off x="3905829" y="1600200"/>
            <a:ext cx="2396359" cy="2396359"/>
          </a:xfrm>
          <a:prstGeom prst="rect">
            <a:avLst/>
          </a:prstGeom>
        </p:spPr>
      </p:pic>
      <p:sp>
        <p:nvSpPr>
          <p:cNvPr id="18" name="Rectangle 17">
            <a:extLst>
              <a:ext uri="{FF2B5EF4-FFF2-40B4-BE49-F238E27FC236}">
                <a16:creationId xmlns:a16="http://schemas.microsoft.com/office/drawing/2014/main" id="{ABBA0AC0-1054-174D-AF04-E20AA4F1BFC2}"/>
              </a:ext>
            </a:extLst>
          </p:cNvPr>
          <p:cNvSpPr/>
          <p:nvPr/>
        </p:nvSpPr>
        <p:spPr>
          <a:xfrm>
            <a:off x="17929" y="4260265"/>
            <a:ext cx="4495800" cy="2292935"/>
          </a:xfrm>
          <a:prstGeom prst="rect">
            <a:avLst/>
          </a:prstGeom>
        </p:spPr>
        <p:txBody>
          <a:bodyPr wrap="square">
            <a:spAutoFit/>
          </a:bodyPr>
          <a:lstStyle/>
          <a:p>
            <a:r>
              <a:rPr lang="en-US" sz="1100" dirty="0" err="1"/>
              <a:t>fit.mlp</a:t>
            </a:r>
            <a:r>
              <a:rPr lang="en-US" sz="1100" dirty="0"/>
              <a:t> = mlp(</a:t>
            </a:r>
            <a:r>
              <a:rPr lang="en-US" sz="1100" dirty="0" err="1"/>
              <a:t>SWATrain</a:t>
            </a:r>
            <a:r>
              <a:rPr lang="en-US" sz="1100" dirty="0"/>
              <a:t>, </a:t>
            </a:r>
            <a:r>
              <a:rPr lang="en-US" sz="1100" dirty="0" err="1"/>
              <a:t>difforder</a:t>
            </a:r>
            <a:r>
              <a:rPr lang="en-US" sz="1100" dirty="0"/>
              <a:t> = c(12), </a:t>
            </a:r>
            <a:r>
              <a:rPr lang="en-US" sz="1100" dirty="0" err="1"/>
              <a:t>allow.det.season</a:t>
            </a:r>
            <a:r>
              <a:rPr lang="en-US" sz="1100" dirty="0"/>
              <a:t> = FALSE)</a:t>
            </a:r>
          </a:p>
          <a:p>
            <a:r>
              <a:rPr lang="en-US" sz="1100" dirty="0" err="1"/>
              <a:t>set.seed</a:t>
            </a:r>
            <a:r>
              <a:rPr lang="en-US" sz="1100" dirty="0"/>
              <a:t>(2)</a:t>
            </a:r>
          </a:p>
          <a:p>
            <a:r>
              <a:rPr lang="en-US" sz="1100" dirty="0" err="1"/>
              <a:t>fit.mlp</a:t>
            </a:r>
            <a:endParaRPr lang="en-US" sz="1100" dirty="0"/>
          </a:p>
          <a:p>
            <a:endParaRPr lang="en-US" sz="1100" dirty="0"/>
          </a:p>
          <a:p>
            <a:endParaRPr lang="en-US" sz="1100" dirty="0"/>
          </a:p>
          <a:p>
            <a:endParaRPr lang="en-US" sz="1100" dirty="0"/>
          </a:p>
          <a:p>
            <a:endParaRPr lang="en-US" sz="1100" dirty="0"/>
          </a:p>
          <a:p>
            <a:endParaRPr lang="en-US" sz="1100" dirty="0"/>
          </a:p>
          <a:p>
            <a:r>
              <a:rPr lang="en-US" sz="1100" dirty="0"/>
              <a:t>plot(</a:t>
            </a:r>
            <a:r>
              <a:rPr lang="en-US" sz="1100" dirty="0" err="1"/>
              <a:t>fit.mlp</a:t>
            </a:r>
            <a:r>
              <a:rPr lang="en-US" sz="1100" dirty="0"/>
              <a:t>)</a:t>
            </a:r>
          </a:p>
          <a:p>
            <a:r>
              <a:rPr lang="en-US" sz="1100" dirty="0" err="1"/>
              <a:t>fore.mlp</a:t>
            </a:r>
            <a:r>
              <a:rPr lang="en-US" sz="1100" dirty="0"/>
              <a:t> = forecast(</a:t>
            </a:r>
            <a:r>
              <a:rPr lang="en-US" sz="1100" dirty="0" err="1"/>
              <a:t>fit.mlp</a:t>
            </a:r>
            <a:r>
              <a:rPr lang="en-US" sz="1100" dirty="0"/>
              <a:t>, h = 36)</a:t>
            </a:r>
          </a:p>
          <a:p>
            <a:r>
              <a:rPr lang="en-US" sz="1100" dirty="0"/>
              <a:t>plot(</a:t>
            </a:r>
            <a:r>
              <a:rPr lang="en-US" sz="1100" dirty="0" err="1"/>
              <a:t>fore.mlp</a:t>
            </a:r>
            <a:r>
              <a:rPr lang="en-US" sz="1100" dirty="0"/>
              <a:t>)</a:t>
            </a:r>
          </a:p>
          <a:p>
            <a:r>
              <a:rPr lang="en-US" sz="1100" dirty="0"/>
              <a:t>ASE = mean((</a:t>
            </a:r>
            <a:r>
              <a:rPr lang="en-US" sz="1100" dirty="0" err="1"/>
              <a:t>SWATest</a:t>
            </a:r>
            <a:r>
              <a:rPr lang="en-US" sz="1100" dirty="0"/>
              <a:t> - </a:t>
            </a:r>
            <a:r>
              <a:rPr lang="en-US" sz="1100" dirty="0" err="1"/>
              <a:t>fore.mlp$mean</a:t>
            </a:r>
            <a:r>
              <a:rPr lang="en-US" sz="1100" dirty="0"/>
              <a:t>)^2)</a:t>
            </a:r>
          </a:p>
          <a:p>
            <a:r>
              <a:rPr lang="en-US" sz="1100" dirty="0"/>
              <a:t>ASE</a:t>
            </a:r>
          </a:p>
        </p:txBody>
      </p:sp>
      <p:pic>
        <p:nvPicPr>
          <p:cNvPr id="4" name="Picture 3">
            <a:extLst>
              <a:ext uri="{FF2B5EF4-FFF2-40B4-BE49-F238E27FC236}">
                <a16:creationId xmlns:a16="http://schemas.microsoft.com/office/drawing/2014/main" id="{10314A55-C49B-1442-A7C4-DAC6E348774D}"/>
              </a:ext>
            </a:extLst>
          </p:cNvPr>
          <p:cNvPicPr>
            <a:picLocks noChangeAspect="1"/>
          </p:cNvPicPr>
          <p:nvPr/>
        </p:nvPicPr>
        <p:blipFill>
          <a:blip r:embed="rId4"/>
          <a:stretch>
            <a:fillRect/>
          </a:stretch>
        </p:blipFill>
        <p:spPr>
          <a:xfrm>
            <a:off x="430778" y="4925436"/>
            <a:ext cx="2478581" cy="639402"/>
          </a:xfrm>
          <a:prstGeom prst="rect">
            <a:avLst/>
          </a:prstGeom>
        </p:spPr>
      </p:pic>
      <p:pic>
        <p:nvPicPr>
          <p:cNvPr id="5" name="Picture 4">
            <a:extLst>
              <a:ext uri="{FF2B5EF4-FFF2-40B4-BE49-F238E27FC236}">
                <a16:creationId xmlns:a16="http://schemas.microsoft.com/office/drawing/2014/main" id="{979F651A-A43D-0745-87D3-B644FFA91EC8}"/>
              </a:ext>
            </a:extLst>
          </p:cNvPr>
          <p:cNvPicPr>
            <a:picLocks noChangeAspect="1"/>
          </p:cNvPicPr>
          <p:nvPr/>
        </p:nvPicPr>
        <p:blipFill>
          <a:blip r:embed="rId5"/>
          <a:stretch>
            <a:fillRect/>
          </a:stretch>
        </p:blipFill>
        <p:spPr>
          <a:xfrm>
            <a:off x="430778" y="2322576"/>
            <a:ext cx="2835088" cy="714935"/>
          </a:xfrm>
          <a:prstGeom prst="rect">
            <a:avLst/>
          </a:prstGeom>
        </p:spPr>
      </p:pic>
      <p:pic>
        <p:nvPicPr>
          <p:cNvPr id="6" name="Picture 5">
            <a:extLst>
              <a:ext uri="{FF2B5EF4-FFF2-40B4-BE49-F238E27FC236}">
                <a16:creationId xmlns:a16="http://schemas.microsoft.com/office/drawing/2014/main" id="{58304EB9-ACA2-BB49-9502-4F9ED2F6BF6C}"/>
              </a:ext>
            </a:extLst>
          </p:cNvPr>
          <p:cNvPicPr>
            <a:picLocks noChangeAspect="1"/>
          </p:cNvPicPr>
          <p:nvPr/>
        </p:nvPicPr>
        <p:blipFill>
          <a:blip r:embed="rId6"/>
          <a:stretch>
            <a:fillRect/>
          </a:stretch>
        </p:blipFill>
        <p:spPr>
          <a:xfrm>
            <a:off x="6329857" y="1697328"/>
            <a:ext cx="2585543" cy="2050878"/>
          </a:xfrm>
          <a:prstGeom prst="rect">
            <a:avLst/>
          </a:prstGeom>
        </p:spPr>
      </p:pic>
      <p:pic>
        <p:nvPicPr>
          <p:cNvPr id="7" name="Picture 6">
            <a:extLst>
              <a:ext uri="{FF2B5EF4-FFF2-40B4-BE49-F238E27FC236}">
                <a16:creationId xmlns:a16="http://schemas.microsoft.com/office/drawing/2014/main" id="{75F70B80-F562-B84D-B441-D1D3143E5E41}"/>
              </a:ext>
            </a:extLst>
          </p:cNvPr>
          <p:cNvPicPr>
            <a:picLocks noChangeAspect="1"/>
          </p:cNvPicPr>
          <p:nvPr/>
        </p:nvPicPr>
        <p:blipFill>
          <a:blip r:embed="rId7"/>
          <a:stretch>
            <a:fillRect/>
          </a:stretch>
        </p:blipFill>
        <p:spPr>
          <a:xfrm>
            <a:off x="514079" y="3937074"/>
            <a:ext cx="1447800" cy="254000"/>
          </a:xfrm>
          <a:prstGeom prst="rect">
            <a:avLst/>
          </a:prstGeom>
        </p:spPr>
      </p:pic>
      <p:pic>
        <p:nvPicPr>
          <p:cNvPr id="8" name="Picture 7">
            <a:extLst>
              <a:ext uri="{FF2B5EF4-FFF2-40B4-BE49-F238E27FC236}">
                <a16:creationId xmlns:a16="http://schemas.microsoft.com/office/drawing/2014/main" id="{E8B46E85-8212-E64A-9698-1ACE3D438933}"/>
              </a:ext>
            </a:extLst>
          </p:cNvPr>
          <p:cNvPicPr>
            <a:picLocks noChangeAspect="1"/>
          </p:cNvPicPr>
          <p:nvPr/>
        </p:nvPicPr>
        <p:blipFill>
          <a:blip r:embed="rId8"/>
          <a:stretch>
            <a:fillRect/>
          </a:stretch>
        </p:blipFill>
        <p:spPr>
          <a:xfrm>
            <a:off x="6348206" y="4260265"/>
            <a:ext cx="2567194" cy="2036324"/>
          </a:xfrm>
          <a:prstGeom prst="rect">
            <a:avLst/>
          </a:prstGeom>
        </p:spPr>
      </p:pic>
      <p:pic>
        <p:nvPicPr>
          <p:cNvPr id="9" name="Picture 8">
            <a:extLst>
              <a:ext uri="{FF2B5EF4-FFF2-40B4-BE49-F238E27FC236}">
                <a16:creationId xmlns:a16="http://schemas.microsoft.com/office/drawing/2014/main" id="{7200B8B6-38CE-E647-9DFA-22FF50338CCD}"/>
              </a:ext>
            </a:extLst>
          </p:cNvPr>
          <p:cNvPicPr>
            <a:picLocks noChangeAspect="1"/>
          </p:cNvPicPr>
          <p:nvPr/>
        </p:nvPicPr>
        <p:blipFill>
          <a:blip r:embed="rId9"/>
          <a:stretch>
            <a:fillRect/>
          </a:stretch>
        </p:blipFill>
        <p:spPr>
          <a:xfrm>
            <a:off x="526779" y="6400800"/>
            <a:ext cx="1435100" cy="304800"/>
          </a:xfrm>
          <a:prstGeom prst="rect">
            <a:avLst/>
          </a:prstGeom>
        </p:spPr>
      </p:pic>
    </p:spTree>
    <p:extLst>
      <p:ext uri="{BB962C8B-B14F-4D97-AF65-F5344CB8AC3E}">
        <p14:creationId xmlns:p14="http://schemas.microsoft.com/office/powerpoint/2010/main" val="311673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animEffect transition="in" filter="fade">
                                      <p:cBhvr>
                                        <p:cTn id="23" dur="500"/>
                                        <p:tgtEl>
                                          <p:spTgt spid="10">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xEl>
                                              <p:pRg st="9" end="9"/>
                                            </p:txEl>
                                          </p:spTgt>
                                        </p:tgtEl>
                                        <p:attrNameLst>
                                          <p:attrName>style.visibility</p:attrName>
                                        </p:attrNameLst>
                                      </p:cBhvr>
                                      <p:to>
                                        <p:strVal val="visible"/>
                                      </p:to>
                                    </p:set>
                                    <p:animEffect transition="in" filter="fade">
                                      <p:cBhvr>
                                        <p:cTn id="26" dur="500"/>
                                        <p:tgtEl>
                                          <p:spTgt spid="10">
                                            <p:txEl>
                                              <p:pRg st="9" end="9"/>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xEl>
                                              <p:pRg st="10" end="10"/>
                                            </p:txEl>
                                          </p:spTgt>
                                        </p:tgtEl>
                                        <p:attrNameLst>
                                          <p:attrName>style.visibility</p:attrName>
                                        </p:attrNameLst>
                                      </p:cBhvr>
                                      <p:to>
                                        <p:strVal val="visible"/>
                                      </p:to>
                                    </p:set>
                                    <p:animEffect transition="in" filter="fade">
                                      <p:cBhvr>
                                        <p:cTn id="29" dur="500"/>
                                        <p:tgtEl>
                                          <p:spTgt spid="10">
                                            <p:txEl>
                                              <p:pRg st="10" end="1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xEl>
                                              <p:pRg st="11" end="11"/>
                                            </p:txEl>
                                          </p:spTgt>
                                        </p:tgtEl>
                                        <p:attrNameLst>
                                          <p:attrName>style.visibility</p:attrName>
                                        </p:attrNameLst>
                                      </p:cBhvr>
                                      <p:to>
                                        <p:strVal val="visible"/>
                                      </p:to>
                                    </p:set>
                                    <p:animEffect transition="in" filter="fade">
                                      <p:cBhvr>
                                        <p:cTn id="32" dur="500"/>
                                        <p:tgtEl>
                                          <p:spTgt spid="10">
                                            <p:txEl>
                                              <p:pRg st="11" end="1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xEl>
                                              <p:pRg st="12" end="12"/>
                                            </p:txEl>
                                          </p:spTgt>
                                        </p:tgtEl>
                                        <p:attrNameLst>
                                          <p:attrName>style.visibility</p:attrName>
                                        </p:attrNameLst>
                                      </p:cBhvr>
                                      <p:to>
                                        <p:strVal val="visible"/>
                                      </p:to>
                                    </p:set>
                                    <p:animEffect transition="in" filter="fade">
                                      <p:cBhvr>
                                        <p:cTn id="35" dur="500"/>
                                        <p:tgtEl>
                                          <p:spTgt spid="10">
                                            <p:txEl>
                                              <p:pRg st="12" end="1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8">
                                            <p:txEl>
                                              <p:pRg st="0" end="0"/>
                                            </p:txEl>
                                          </p:spTgt>
                                        </p:tgtEl>
                                        <p:attrNameLst>
                                          <p:attrName>style.visibility</p:attrName>
                                        </p:attrNameLst>
                                      </p:cBhvr>
                                      <p:to>
                                        <p:strVal val="visible"/>
                                      </p:to>
                                    </p:set>
                                    <p:animEffect transition="in" filter="fade">
                                      <p:cBhvr>
                                        <p:cTn id="53" dur="500"/>
                                        <p:tgtEl>
                                          <p:spTgt spid="18">
                                            <p:txEl>
                                              <p:pRg st="0" end="0"/>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18">
                                            <p:txEl>
                                              <p:pRg st="1" end="1"/>
                                            </p:txEl>
                                          </p:spTgt>
                                        </p:tgtEl>
                                        <p:attrNameLst>
                                          <p:attrName>style.visibility</p:attrName>
                                        </p:attrNameLst>
                                      </p:cBhvr>
                                      <p:to>
                                        <p:strVal val="visible"/>
                                      </p:to>
                                    </p:set>
                                    <p:animEffect transition="in" filter="fade">
                                      <p:cBhvr>
                                        <p:cTn id="56" dur="500"/>
                                        <p:tgtEl>
                                          <p:spTgt spid="18">
                                            <p:txEl>
                                              <p:pRg st="1" end="1"/>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18">
                                            <p:txEl>
                                              <p:pRg st="2" end="2"/>
                                            </p:txEl>
                                          </p:spTgt>
                                        </p:tgtEl>
                                        <p:attrNameLst>
                                          <p:attrName>style.visibility</p:attrName>
                                        </p:attrNameLst>
                                      </p:cBhvr>
                                      <p:to>
                                        <p:strVal val="visible"/>
                                      </p:to>
                                    </p:set>
                                    <p:animEffect transition="in" filter="fade">
                                      <p:cBhvr>
                                        <p:cTn id="59" dur="500"/>
                                        <p:tgtEl>
                                          <p:spTgt spid="18">
                                            <p:txEl>
                                              <p:pRg st="2" end="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8">
                                            <p:txEl>
                                              <p:pRg st="8" end="8"/>
                                            </p:txEl>
                                          </p:spTgt>
                                        </p:tgtEl>
                                        <p:attrNameLst>
                                          <p:attrName>style.visibility</p:attrName>
                                        </p:attrNameLst>
                                      </p:cBhvr>
                                      <p:to>
                                        <p:strVal val="visible"/>
                                      </p:to>
                                    </p:set>
                                    <p:animEffect transition="in" filter="fade">
                                      <p:cBhvr>
                                        <p:cTn id="69" dur="500"/>
                                        <p:tgtEl>
                                          <p:spTgt spid="18">
                                            <p:txEl>
                                              <p:pRg st="8" end="8"/>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18">
                                            <p:txEl>
                                              <p:pRg st="9" end="9"/>
                                            </p:txEl>
                                          </p:spTgt>
                                        </p:tgtEl>
                                        <p:attrNameLst>
                                          <p:attrName>style.visibility</p:attrName>
                                        </p:attrNameLst>
                                      </p:cBhvr>
                                      <p:to>
                                        <p:strVal val="visible"/>
                                      </p:to>
                                    </p:set>
                                    <p:animEffect transition="in" filter="fade">
                                      <p:cBhvr>
                                        <p:cTn id="72" dur="500"/>
                                        <p:tgtEl>
                                          <p:spTgt spid="18">
                                            <p:txEl>
                                              <p:pRg st="9" end="9"/>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18">
                                            <p:txEl>
                                              <p:pRg st="10" end="10"/>
                                            </p:txEl>
                                          </p:spTgt>
                                        </p:tgtEl>
                                        <p:attrNameLst>
                                          <p:attrName>style.visibility</p:attrName>
                                        </p:attrNameLst>
                                      </p:cBhvr>
                                      <p:to>
                                        <p:strVal val="visible"/>
                                      </p:to>
                                    </p:set>
                                    <p:animEffect transition="in" filter="fade">
                                      <p:cBhvr>
                                        <p:cTn id="75" dur="500"/>
                                        <p:tgtEl>
                                          <p:spTgt spid="18">
                                            <p:txEl>
                                              <p:pRg st="10" end="10"/>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18">
                                            <p:txEl>
                                              <p:pRg st="11" end="11"/>
                                            </p:txEl>
                                          </p:spTgt>
                                        </p:tgtEl>
                                        <p:attrNameLst>
                                          <p:attrName>style.visibility</p:attrName>
                                        </p:attrNameLst>
                                      </p:cBhvr>
                                      <p:to>
                                        <p:strVal val="visible"/>
                                      </p:to>
                                    </p:set>
                                    <p:animEffect transition="in" filter="fade">
                                      <p:cBhvr>
                                        <p:cTn id="78" dur="500"/>
                                        <p:tgtEl>
                                          <p:spTgt spid="18">
                                            <p:txEl>
                                              <p:pRg st="11" end="11"/>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18">
                                            <p:txEl>
                                              <p:pRg st="12" end="12"/>
                                            </p:txEl>
                                          </p:spTgt>
                                        </p:tgtEl>
                                        <p:attrNameLst>
                                          <p:attrName>style.visibility</p:attrName>
                                        </p:attrNameLst>
                                      </p:cBhvr>
                                      <p:to>
                                        <p:strVal val="visible"/>
                                      </p:to>
                                    </p:set>
                                    <p:animEffect transition="in" filter="fade">
                                      <p:cBhvr>
                                        <p:cTn id="81" dur="500"/>
                                        <p:tgtEl>
                                          <p:spTgt spid="18">
                                            <p:txEl>
                                              <p:pRg st="12" end="12"/>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par>
                                <p:cTn id="87" presetID="10" presetClass="entr" presetSubtype="0" fill="hold" nodeType="with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500"/>
                                        <p:tgtEl>
                                          <p:spTgt spid="8"/>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1D323-CF2D-784E-8815-E827E6740927}"/>
              </a:ext>
            </a:extLst>
          </p:cNvPr>
          <p:cNvSpPr>
            <a:spLocks noGrp="1"/>
          </p:cNvSpPr>
          <p:nvPr>
            <p:ph type="title"/>
          </p:nvPr>
        </p:nvSpPr>
        <p:spPr/>
        <p:txBody>
          <a:bodyPr/>
          <a:lstStyle/>
          <a:p>
            <a:r>
              <a:rPr lang="en-US" dirty="0"/>
              <a:t>Example: SWA Delays</a:t>
            </a:r>
          </a:p>
        </p:txBody>
      </p:sp>
      <p:sp>
        <p:nvSpPr>
          <p:cNvPr id="4" name="Rectangle 3">
            <a:extLst>
              <a:ext uri="{FF2B5EF4-FFF2-40B4-BE49-F238E27FC236}">
                <a16:creationId xmlns:a16="http://schemas.microsoft.com/office/drawing/2014/main" id="{D73430C6-D655-7F4A-9FDA-5C8EF958401F}"/>
              </a:ext>
            </a:extLst>
          </p:cNvPr>
          <p:cNvSpPr/>
          <p:nvPr/>
        </p:nvSpPr>
        <p:spPr>
          <a:xfrm>
            <a:off x="439674" y="4016747"/>
            <a:ext cx="7886699" cy="1015663"/>
          </a:xfrm>
          <a:prstGeom prst="rect">
            <a:avLst/>
          </a:prstGeom>
        </p:spPr>
        <p:txBody>
          <a:bodyPr wrap="square">
            <a:spAutoFit/>
          </a:bodyPr>
          <a:lstStyle/>
          <a:p>
            <a:pPr algn="ctr"/>
            <a:r>
              <a:rPr lang="en-US" sz="2400" dirty="0"/>
              <a:t>Model: AR(12):  </a:t>
            </a:r>
          </a:p>
          <a:p>
            <a:pPr algn="ctr"/>
            <a:r>
              <a:rPr lang="en-US" dirty="0"/>
              <a:t>(1</a:t>
            </a:r>
            <a:r>
              <a:rPr lang="en-US" i="1" dirty="0"/>
              <a:t>-</a:t>
            </a:r>
            <a:r>
              <a:rPr lang="en-US" dirty="0"/>
              <a:t>0.44B- 0.02B</a:t>
            </a:r>
            <a:r>
              <a:rPr lang="en-US" baseline="30000" dirty="0"/>
              <a:t>2</a:t>
            </a:r>
            <a:r>
              <a:rPr lang="en-US" dirty="0"/>
              <a:t> +0.12B</a:t>
            </a:r>
            <a:r>
              <a:rPr lang="en-US" baseline="30000" dirty="0"/>
              <a:t>3</a:t>
            </a:r>
            <a:r>
              <a:rPr lang="en-US" dirty="0"/>
              <a:t> -0.08B</a:t>
            </a:r>
            <a:r>
              <a:rPr lang="en-US" baseline="30000" dirty="0"/>
              <a:t>4</a:t>
            </a:r>
            <a:r>
              <a:rPr lang="en-US" dirty="0"/>
              <a:t> +0.00B</a:t>
            </a:r>
            <a:r>
              <a:rPr lang="en-US" baseline="30000" dirty="0"/>
              <a:t>5</a:t>
            </a:r>
            <a:r>
              <a:rPr lang="en-US" dirty="0"/>
              <a:t> -0.02B</a:t>
            </a:r>
            <a:r>
              <a:rPr lang="en-US" baseline="30000" dirty="0"/>
              <a:t>6</a:t>
            </a:r>
            <a:r>
              <a:rPr lang="en-US" dirty="0"/>
              <a:t> -0.06B</a:t>
            </a:r>
            <a:r>
              <a:rPr lang="en-US" baseline="30000" dirty="0"/>
              <a:t>7</a:t>
            </a:r>
            <a:r>
              <a:rPr lang="en-US" dirty="0"/>
              <a:t> +0.09B</a:t>
            </a:r>
            <a:r>
              <a:rPr lang="en-US" baseline="30000" dirty="0"/>
              <a:t>8</a:t>
            </a:r>
            <a:r>
              <a:rPr lang="en-US" dirty="0"/>
              <a:t> -0.06B</a:t>
            </a:r>
            <a:r>
              <a:rPr lang="en-US" baseline="30000" dirty="0"/>
              <a:t>9</a:t>
            </a:r>
            <a:r>
              <a:rPr lang="en-US" dirty="0"/>
              <a:t> -0.07B</a:t>
            </a:r>
            <a:r>
              <a:rPr lang="en-US" baseline="30000" dirty="0"/>
              <a:t>10</a:t>
            </a:r>
            <a:r>
              <a:rPr lang="en-US" dirty="0"/>
              <a:t> -0.02B</a:t>
            </a:r>
            <a:r>
              <a:rPr lang="en-US" baseline="30000" dirty="0"/>
              <a:t>11</a:t>
            </a:r>
            <a:r>
              <a:rPr lang="en-US" dirty="0"/>
              <a:t> -0.37B</a:t>
            </a:r>
            <a:r>
              <a:rPr lang="en-US" baseline="30000" dirty="0"/>
              <a:t>12</a:t>
            </a:r>
            <a:r>
              <a:rPr lang="en-US" dirty="0"/>
              <a:t>)(</a:t>
            </a:r>
            <a:r>
              <a:rPr lang="en-US" dirty="0" err="1"/>
              <a:t>X</a:t>
            </a:r>
            <a:r>
              <a:rPr lang="en-US" baseline="-25000" dirty="0" err="1"/>
              <a:t>t</a:t>
            </a:r>
            <a:r>
              <a:rPr lang="en-US" dirty="0"/>
              <a:t> – 34934) = </a:t>
            </a:r>
            <a:r>
              <a:rPr lang="en-US" i="1" dirty="0"/>
              <a:t>a</a:t>
            </a:r>
            <a:r>
              <a:rPr lang="en-US" i="1" baseline="-25000" dirty="0"/>
              <a:t>t</a:t>
            </a:r>
            <a:endParaRPr lang="en-US" dirty="0"/>
          </a:p>
        </p:txBody>
      </p:sp>
      <p:sp>
        <p:nvSpPr>
          <p:cNvPr id="5" name="Rectangle 4">
            <a:extLst>
              <a:ext uri="{FF2B5EF4-FFF2-40B4-BE49-F238E27FC236}">
                <a16:creationId xmlns:a16="http://schemas.microsoft.com/office/drawing/2014/main" id="{5432EB61-4779-694A-99A8-B7050C17F9CB}"/>
              </a:ext>
            </a:extLst>
          </p:cNvPr>
          <p:cNvSpPr/>
          <p:nvPr/>
        </p:nvSpPr>
        <p:spPr>
          <a:xfrm>
            <a:off x="3319159" y="6266406"/>
            <a:ext cx="1992853" cy="369332"/>
          </a:xfrm>
          <a:prstGeom prst="rect">
            <a:avLst/>
          </a:prstGeom>
        </p:spPr>
        <p:txBody>
          <a:bodyPr wrap="none">
            <a:spAutoFit/>
          </a:bodyPr>
          <a:lstStyle/>
          <a:p>
            <a:r>
              <a:rPr lang="en-US" dirty="0"/>
              <a:t>ASE: </a:t>
            </a:r>
            <a:r>
              <a:rPr lang="en-US" dirty="0">
                <a:solidFill>
                  <a:srgbClr val="FF0000"/>
                </a:solidFill>
              </a:rPr>
              <a:t>309880104 </a:t>
            </a:r>
          </a:p>
        </p:txBody>
      </p:sp>
      <p:sp>
        <p:nvSpPr>
          <p:cNvPr id="8" name="Rectangle 7">
            <a:extLst>
              <a:ext uri="{FF2B5EF4-FFF2-40B4-BE49-F238E27FC236}">
                <a16:creationId xmlns:a16="http://schemas.microsoft.com/office/drawing/2014/main" id="{76A3E7DA-4DCB-4643-AA47-D28D3E217362}"/>
              </a:ext>
            </a:extLst>
          </p:cNvPr>
          <p:cNvSpPr/>
          <p:nvPr/>
        </p:nvSpPr>
        <p:spPr>
          <a:xfrm>
            <a:off x="360427" y="5141893"/>
            <a:ext cx="8021573" cy="954107"/>
          </a:xfrm>
          <a:prstGeom prst="rect">
            <a:avLst/>
          </a:prstGeom>
        </p:spPr>
        <p:txBody>
          <a:bodyPr wrap="square">
            <a:spAutoFit/>
          </a:bodyPr>
          <a:lstStyle/>
          <a:p>
            <a:r>
              <a:rPr lang="en-US" sz="1400" dirty="0"/>
              <a:t>f = </a:t>
            </a:r>
            <a:r>
              <a:rPr lang="en-US" sz="1400" dirty="0" err="1"/>
              <a:t>fore.arma.wge</a:t>
            </a:r>
            <a:r>
              <a:rPr lang="en-US" sz="1400" dirty="0"/>
              <a:t>(</a:t>
            </a:r>
            <a:r>
              <a:rPr lang="en-US" sz="1400" dirty="0" err="1"/>
              <a:t>SWA$arr_delay,phi</a:t>
            </a:r>
            <a:r>
              <a:rPr lang="en-US" sz="1400" dirty="0"/>
              <a:t> = c(0.44, 0.02, -0.12, 0.08, 0.00, 0.02, 0.06, -0.09, 0.06, 0.07, 0.02, 0.37), </a:t>
            </a:r>
            <a:r>
              <a:rPr lang="en-US" sz="1400" dirty="0" err="1"/>
              <a:t>n.ahead</a:t>
            </a:r>
            <a:r>
              <a:rPr lang="en-US" sz="1400" dirty="0"/>
              <a:t> = 30, </a:t>
            </a:r>
            <a:r>
              <a:rPr lang="en-US" sz="1400" dirty="0" err="1"/>
              <a:t>lastn</a:t>
            </a:r>
            <a:r>
              <a:rPr lang="en-US" sz="1400" dirty="0"/>
              <a:t> = </a:t>
            </a:r>
            <a:r>
              <a:rPr lang="en-US" sz="1400" dirty="0" err="1"/>
              <a:t>TRUE,limits</a:t>
            </a:r>
            <a:r>
              <a:rPr lang="en-US" sz="1400" dirty="0"/>
              <a:t> = FALSE) </a:t>
            </a:r>
          </a:p>
          <a:p>
            <a:r>
              <a:rPr lang="en-US" sz="1400" dirty="0"/>
              <a:t>ASE = mean((</a:t>
            </a:r>
            <a:r>
              <a:rPr lang="en-US" sz="1400" dirty="0" err="1"/>
              <a:t>SWA$arr_delay</a:t>
            </a:r>
            <a:r>
              <a:rPr lang="en-US" sz="1400" dirty="0"/>
              <a:t>[148:177]- </a:t>
            </a:r>
            <a:r>
              <a:rPr lang="en-US" sz="1400" dirty="0" err="1"/>
              <a:t>f$f</a:t>
            </a:r>
            <a:r>
              <a:rPr lang="en-US" sz="1400" dirty="0"/>
              <a:t>)^2)</a:t>
            </a:r>
          </a:p>
          <a:p>
            <a:r>
              <a:rPr lang="en-US" sz="1400" dirty="0"/>
              <a:t>ASE</a:t>
            </a:r>
          </a:p>
        </p:txBody>
      </p:sp>
      <p:pic>
        <p:nvPicPr>
          <p:cNvPr id="9" name="Picture 8">
            <a:extLst>
              <a:ext uri="{FF2B5EF4-FFF2-40B4-BE49-F238E27FC236}">
                <a16:creationId xmlns:a16="http://schemas.microsoft.com/office/drawing/2014/main" id="{4387F98E-AAA2-564F-991C-BC2C9F2E5DAD}"/>
              </a:ext>
            </a:extLst>
          </p:cNvPr>
          <p:cNvPicPr>
            <a:picLocks noChangeAspect="1"/>
          </p:cNvPicPr>
          <p:nvPr/>
        </p:nvPicPr>
        <p:blipFill>
          <a:blip r:embed="rId2"/>
          <a:stretch>
            <a:fillRect/>
          </a:stretch>
        </p:blipFill>
        <p:spPr>
          <a:xfrm>
            <a:off x="3283961" y="1392588"/>
            <a:ext cx="2576078" cy="2413337"/>
          </a:xfrm>
          <a:prstGeom prst="rect">
            <a:avLst/>
          </a:prstGeom>
        </p:spPr>
      </p:pic>
    </p:spTree>
    <p:extLst>
      <p:ext uri="{BB962C8B-B14F-4D97-AF65-F5344CB8AC3E}">
        <p14:creationId xmlns:p14="http://schemas.microsoft.com/office/powerpoint/2010/main" val="201891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1D323-CF2D-784E-8815-E827E6740927}"/>
              </a:ext>
            </a:extLst>
          </p:cNvPr>
          <p:cNvSpPr>
            <a:spLocks noGrp="1"/>
          </p:cNvSpPr>
          <p:nvPr>
            <p:ph type="title"/>
          </p:nvPr>
        </p:nvSpPr>
        <p:spPr/>
        <p:txBody>
          <a:bodyPr/>
          <a:lstStyle/>
          <a:p>
            <a:r>
              <a:rPr lang="en-US" dirty="0"/>
              <a:t>Example: SWA Delays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73430C6-D655-7F4A-9FDA-5C8EF958401F}"/>
                  </a:ext>
                </a:extLst>
              </p:cNvPr>
              <p:cNvSpPr/>
              <p:nvPr/>
            </p:nvSpPr>
            <p:spPr>
              <a:xfrm>
                <a:off x="660756" y="3957935"/>
                <a:ext cx="7886699"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rPr>
                            <m:t>13</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𝐵</m:t>
                              </m:r>
                            </m:e>
                            <m:sup>
                              <m:r>
                                <a:rPr lang="en-US" sz="2400" b="0" i="1" smtClean="0">
                                  <a:latin typeface="Cambria Math" panose="02040503050406030204" pitchFamily="18" charset="0"/>
                                </a:rPr>
                                <m:t>12</m:t>
                              </m:r>
                            </m:sup>
                          </m:sSup>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oMath>
                  </m:oMathPara>
                </a14:m>
                <a:endParaRPr lang="en-US" dirty="0"/>
              </a:p>
            </p:txBody>
          </p:sp>
        </mc:Choice>
        <mc:Fallback xmlns="">
          <p:sp>
            <p:nvSpPr>
              <p:cNvPr id="4" name="Rectangle 3">
                <a:extLst>
                  <a:ext uri="{FF2B5EF4-FFF2-40B4-BE49-F238E27FC236}">
                    <a16:creationId xmlns:a16="http://schemas.microsoft.com/office/drawing/2014/main" id="{D73430C6-D655-7F4A-9FDA-5C8EF958401F}"/>
                  </a:ext>
                </a:extLst>
              </p:cNvPr>
              <p:cNvSpPr>
                <a:spLocks noRot="1" noChangeAspect="1" noMove="1" noResize="1" noEditPoints="1" noAdjustHandles="1" noChangeArrowheads="1" noChangeShapeType="1" noTextEdit="1"/>
              </p:cNvSpPr>
              <p:nvPr/>
            </p:nvSpPr>
            <p:spPr>
              <a:xfrm>
                <a:off x="660756" y="3957935"/>
                <a:ext cx="7886699" cy="461665"/>
              </a:xfrm>
              <a:prstGeom prst="rect">
                <a:avLst/>
              </a:prstGeom>
              <a:blipFill>
                <a:blip r:embed="rId2"/>
                <a:stretch>
                  <a:fillRect b="-13889"/>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5432EB61-4779-694A-99A8-B7050C17F9CB}"/>
              </a:ext>
            </a:extLst>
          </p:cNvPr>
          <p:cNvSpPr/>
          <p:nvPr/>
        </p:nvSpPr>
        <p:spPr>
          <a:xfrm>
            <a:off x="3581400" y="6310497"/>
            <a:ext cx="1992853" cy="369332"/>
          </a:xfrm>
          <a:prstGeom prst="rect">
            <a:avLst/>
          </a:prstGeom>
        </p:spPr>
        <p:txBody>
          <a:bodyPr wrap="none">
            <a:spAutoFit/>
          </a:bodyPr>
          <a:lstStyle/>
          <a:p>
            <a:r>
              <a:rPr lang="en-US" dirty="0"/>
              <a:t>ASE: </a:t>
            </a:r>
            <a:r>
              <a:rPr lang="en-US" dirty="0">
                <a:solidFill>
                  <a:srgbClr val="FF0000"/>
                </a:solidFill>
              </a:rPr>
              <a:t>215312956 </a:t>
            </a:r>
          </a:p>
        </p:txBody>
      </p:sp>
      <p:pic>
        <p:nvPicPr>
          <p:cNvPr id="6" name="Picture 5">
            <a:extLst>
              <a:ext uri="{FF2B5EF4-FFF2-40B4-BE49-F238E27FC236}">
                <a16:creationId xmlns:a16="http://schemas.microsoft.com/office/drawing/2014/main" id="{1851AFC8-1B82-B849-97D4-C4A3154A7CDD}"/>
              </a:ext>
            </a:extLst>
          </p:cNvPr>
          <p:cNvPicPr>
            <a:picLocks noChangeAspect="1"/>
          </p:cNvPicPr>
          <p:nvPr/>
        </p:nvPicPr>
        <p:blipFill>
          <a:blip r:embed="rId3"/>
          <a:stretch>
            <a:fillRect/>
          </a:stretch>
        </p:blipFill>
        <p:spPr>
          <a:xfrm>
            <a:off x="3283961" y="1371600"/>
            <a:ext cx="2576078" cy="2413337"/>
          </a:xfrm>
          <a:prstGeom prst="rect">
            <a:avLst/>
          </a:prstGeom>
        </p:spPr>
      </p:pic>
      <p:sp>
        <p:nvSpPr>
          <p:cNvPr id="3" name="Rectangle 2">
            <a:extLst>
              <a:ext uri="{FF2B5EF4-FFF2-40B4-BE49-F238E27FC236}">
                <a16:creationId xmlns:a16="http://schemas.microsoft.com/office/drawing/2014/main" id="{43F11625-5E6C-7749-AE76-9D65E4D54FC2}"/>
              </a:ext>
            </a:extLst>
          </p:cNvPr>
          <p:cNvSpPr/>
          <p:nvPr/>
        </p:nvSpPr>
        <p:spPr>
          <a:xfrm>
            <a:off x="1066800" y="4472844"/>
            <a:ext cx="7620000" cy="1815882"/>
          </a:xfrm>
          <a:prstGeom prst="rect">
            <a:avLst/>
          </a:prstGeom>
        </p:spPr>
        <p:txBody>
          <a:bodyPr wrap="square">
            <a:spAutoFit/>
          </a:bodyPr>
          <a:lstStyle/>
          <a:p>
            <a:r>
              <a:rPr lang="en-US" sz="1400" dirty="0"/>
              <a:t>#Factor Table suggested s = 12</a:t>
            </a:r>
          </a:p>
          <a:p>
            <a:r>
              <a:rPr lang="en-US" sz="1400" dirty="0"/>
              <a:t>SWA.12 = </a:t>
            </a:r>
            <a:r>
              <a:rPr lang="en-US" sz="1400" dirty="0" err="1"/>
              <a:t>artrans.wge</a:t>
            </a:r>
            <a:r>
              <a:rPr lang="en-US" sz="1400" dirty="0"/>
              <a:t>(</a:t>
            </a:r>
            <a:r>
              <a:rPr lang="en-US" sz="1400" dirty="0" err="1"/>
              <a:t>SWA$arr_delay</a:t>
            </a:r>
            <a:r>
              <a:rPr lang="en-US" sz="1400" dirty="0"/>
              <a:t>[1:141],c(rep(0,11),1))</a:t>
            </a:r>
          </a:p>
          <a:p>
            <a:r>
              <a:rPr lang="en-US" sz="1400" dirty="0"/>
              <a:t>p = aic5.wge(SWA.12,p = 0:18, q = 0:2)</a:t>
            </a:r>
          </a:p>
          <a:p>
            <a:r>
              <a:rPr lang="en-US" sz="1400" dirty="0"/>
              <a:t>#AIC picks p = 13</a:t>
            </a:r>
          </a:p>
          <a:p>
            <a:r>
              <a:rPr lang="en-US" sz="1400" dirty="0"/>
              <a:t>AR13 = </a:t>
            </a:r>
            <a:r>
              <a:rPr lang="en-US" sz="1400" dirty="0" err="1"/>
              <a:t>est.arma.wge</a:t>
            </a:r>
            <a:r>
              <a:rPr lang="en-US" sz="1400" dirty="0"/>
              <a:t>(SWA.12,p = 13)  </a:t>
            </a:r>
          </a:p>
          <a:p>
            <a:r>
              <a:rPr lang="en-US" sz="1400" dirty="0"/>
              <a:t>f = </a:t>
            </a:r>
            <a:r>
              <a:rPr lang="en-US" sz="1400" dirty="0" err="1"/>
              <a:t>fore.aruma.wge</a:t>
            </a:r>
            <a:r>
              <a:rPr lang="en-US" sz="1400" dirty="0"/>
              <a:t>(</a:t>
            </a:r>
            <a:r>
              <a:rPr lang="en-US" sz="1400" dirty="0" err="1"/>
              <a:t>SWA$arr_delay,phi</a:t>
            </a:r>
            <a:r>
              <a:rPr lang="en-US" sz="1400" dirty="0"/>
              <a:t> = AR13$phi, s = 12, </a:t>
            </a:r>
            <a:r>
              <a:rPr lang="en-US" sz="1400" dirty="0" err="1"/>
              <a:t>n.ahead</a:t>
            </a:r>
            <a:r>
              <a:rPr lang="en-US" sz="1400" dirty="0"/>
              <a:t> = 36, </a:t>
            </a:r>
            <a:r>
              <a:rPr lang="en-US" sz="1400" dirty="0" err="1"/>
              <a:t>lastn</a:t>
            </a:r>
            <a:r>
              <a:rPr lang="en-US" sz="1400" dirty="0"/>
              <a:t> = TRUE)</a:t>
            </a:r>
          </a:p>
          <a:p>
            <a:r>
              <a:rPr lang="en-US" sz="1400" dirty="0"/>
              <a:t>ASE = mean((</a:t>
            </a:r>
            <a:r>
              <a:rPr lang="en-US" sz="1400" dirty="0" err="1"/>
              <a:t>SWA$arr_delay</a:t>
            </a:r>
            <a:r>
              <a:rPr lang="en-US" sz="1400" dirty="0"/>
              <a:t>[142:177] - </a:t>
            </a:r>
            <a:r>
              <a:rPr lang="en-US" sz="1400" dirty="0" err="1"/>
              <a:t>f$f</a:t>
            </a:r>
            <a:r>
              <a:rPr lang="en-US" sz="1400" dirty="0"/>
              <a:t>)^2)</a:t>
            </a:r>
          </a:p>
          <a:p>
            <a:r>
              <a:rPr lang="en-US" sz="1400" dirty="0"/>
              <a:t>ASE</a:t>
            </a:r>
          </a:p>
        </p:txBody>
      </p:sp>
    </p:spTree>
    <p:extLst>
      <p:ext uri="{BB962C8B-B14F-4D97-AF65-F5344CB8AC3E}">
        <p14:creationId xmlns:p14="http://schemas.microsoft.com/office/powerpoint/2010/main" val="203695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001C9-9595-5044-9696-ECC4488F11FF}"/>
              </a:ext>
            </a:extLst>
          </p:cNvPr>
          <p:cNvSpPr>
            <a:spLocks noGrp="1"/>
          </p:cNvSpPr>
          <p:nvPr>
            <p:ph type="title"/>
          </p:nvPr>
        </p:nvSpPr>
        <p:spPr/>
        <p:txBody>
          <a:bodyPr/>
          <a:lstStyle/>
          <a:p>
            <a:r>
              <a:rPr lang="en-US" dirty="0"/>
              <a:t>SWA Delay </a:t>
            </a:r>
            <a:r>
              <a:rPr lang="en-US" dirty="0" err="1"/>
              <a:t>Comarison</a:t>
            </a:r>
            <a:endParaRPr lang="en-US" dirty="0"/>
          </a:p>
        </p:txBody>
      </p:sp>
      <p:sp>
        <p:nvSpPr>
          <p:cNvPr id="4" name="Rectangle 3">
            <a:extLst>
              <a:ext uri="{FF2B5EF4-FFF2-40B4-BE49-F238E27FC236}">
                <a16:creationId xmlns:a16="http://schemas.microsoft.com/office/drawing/2014/main" id="{5894D043-29ED-BA4C-8345-806FE47EA849}"/>
              </a:ext>
            </a:extLst>
          </p:cNvPr>
          <p:cNvSpPr/>
          <p:nvPr/>
        </p:nvSpPr>
        <p:spPr>
          <a:xfrm>
            <a:off x="609600" y="2865566"/>
            <a:ext cx="1043876" cy="369332"/>
          </a:xfrm>
          <a:prstGeom prst="rect">
            <a:avLst/>
          </a:prstGeom>
        </p:spPr>
        <p:txBody>
          <a:bodyPr wrap="none">
            <a:spAutoFit/>
          </a:bodyPr>
          <a:lstStyle/>
          <a:p>
            <a:pPr algn="ctr"/>
            <a:r>
              <a:rPr lang="en-US" dirty="0"/>
              <a:t>AR(12)  </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8D71F5F-0246-F741-B058-CC94B3513C72}"/>
                  </a:ext>
                </a:extLst>
              </p:cNvPr>
              <p:cNvSpPr/>
              <p:nvPr/>
            </p:nvSpPr>
            <p:spPr>
              <a:xfrm>
                <a:off x="2209800" y="2819399"/>
                <a:ext cx="4419600"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rPr>
                            <m:t>13</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𝐵</m:t>
                              </m:r>
                            </m:e>
                            <m:sup>
                              <m:r>
                                <a:rPr lang="en-US" sz="2400" b="0" i="1" smtClean="0">
                                  <a:latin typeface="Cambria Math" panose="02040503050406030204" pitchFamily="18" charset="0"/>
                                </a:rPr>
                                <m:t>12</m:t>
                              </m:r>
                            </m:sup>
                          </m:sSup>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oMath>
                  </m:oMathPara>
                </a14:m>
                <a:endParaRPr lang="en-US" dirty="0"/>
              </a:p>
            </p:txBody>
          </p:sp>
        </mc:Choice>
        <mc:Fallback xmlns="">
          <p:sp>
            <p:nvSpPr>
              <p:cNvPr id="5" name="Rectangle 4">
                <a:extLst>
                  <a:ext uri="{FF2B5EF4-FFF2-40B4-BE49-F238E27FC236}">
                    <a16:creationId xmlns:a16="http://schemas.microsoft.com/office/drawing/2014/main" id="{E8D71F5F-0246-F741-B058-CC94B3513C72}"/>
                  </a:ext>
                </a:extLst>
              </p:cNvPr>
              <p:cNvSpPr>
                <a:spLocks noRot="1" noChangeAspect="1" noMove="1" noResize="1" noEditPoints="1" noAdjustHandles="1" noChangeArrowheads="1" noChangeShapeType="1" noTextEdit="1"/>
              </p:cNvSpPr>
              <p:nvPr/>
            </p:nvSpPr>
            <p:spPr>
              <a:xfrm>
                <a:off x="2209800" y="2819399"/>
                <a:ext cx="4419600" cy="461665"/>
              </a:xfrm>
              <a:prstGeom prst="rect">
                <a:avLst/>
              </a:prstGeom>
              <a:blipFill>
                <a:blip r:embed="rId2"/>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ED86525-F704-2440-80A8-B26ADFFDCAB3}"/>
                  </a:ext>
                </a:extLst>
              </p:cNvPr>
              <p:cNvSpPr/>
              <p:nvPr/>
            </p:nvSpPr>
            <p:spPr>
              <a:xfrm>
                <a:off x="5257800" y="2865566"/>
                <a:ext cx="4419600"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𝐵𝑒𝑠𝑡</m:t>
                      </m:r>
                      <m:r>
                        <a:rPr lang="en-US" sz="2400" b="0" i="1" smtClean="0">
                          <a:latin typeface="Cambria Math" panose="02040503050406030204" pitchFamily="18" charset="0"/>
                        </a:rPr>
                        <m:t> </m:t>
                      </m:r>
                      <m:r>
                        <a:rPr lang="en-US" sz="2400" b="0" i="1" smtClean="0">
                          <a:latin typeface="Cambria Math" panose="02040503050406030204" pitchFamily="18" charset="0"/>
                        </a:rPr>
                        <m:t>𝑁𝑁</m:t>
                      </m:r>
                    </m:oMath>
                  </m:oMathPara>
                </a14:m>
                <a:endParaRPr lang="en-US" dirty="0"/>
              </a:p>
            </p:txBody>
          </p:sp>
        </mc:Choice>
        <mc:Fallback xmlns="">
          <p:sp>
            <p:nvSpPr>
              <p:cNvPr id="7" name="Rectangle 6">
                <a:extLst>
                  <a:ext uri="{FF2B5EF4-FFF2-40B4-BE49-F238E27FC236}">
                    <a16:creationId xmlns:a16="http://schemas.microsoft.com/office/drawing/2014/main" id="{EED86525-F704-2440-80A8-B26ADFFDCAB3}"/>
                  </a:ext>
                </a:extLst>
              </p:cNvPr>
              <p:cNvSpPr>
                <a:spLocks noRot="1" noChangeAspect="1" noMove="1" noResize="1" noEditPoints="1" noAdjustHandles="1" noChangeArrowheads="1" noChangeShapeType="1" noTextEdit="1"/>
              </p:cNvSpPr>
              <p:nvPr/>
            </p:nvSpPr>
            <p:spPr>
              <a:xfrm>
                <a:off x="5257800" y="2865566"/>
                <a:ext cx="4419600" cy="461665"/>
              </a:xfrm>
              <a:prstGeom prst="rect">
                <a:avLst/>
              </a:prstGeom>
              <a:blipFill>
                <a:blip r:embed="rId3"/>
                <a:stretch>
                  <a:fillRect b="-18919"/>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4AADF584-D7E3-7C4E-87F2-DBBA7091506E}"/>
              </a:ext>
            </a:extLst>
          </p:cNvPr>
          <p:cNvSpPr/>
          <p:nvPr/>
        </p:nvSpPr>
        <p:spPr>
          <a:xfrm>
            <a:off x="3423173" y="3797284"/>
            <a:ext cx="1992853" cy="369332"/>
          </a:xfrm>
          <a:prstGeom prst="rect">
            <a:avLst/>
          </a:prstGeom>
        </p:spPr>
        <p:txBody>
          <a:bodyPr wrap="none">
            <a:spAutoFit/>
          </a:bodyPr>
          <a:lstStyle/>
          <a:p>
            <a:r>
              <a:rPr lang="en-US" dirty="0"/>
              <a:t>ASE: </a:t>
            </a:r>
            <a:r>
              <a:rPr lang="en-US" dirty="0">
                <a:solidFill>
                  <a:srgbClr val="FF0000"/>
                </a:solidFill>
              </a:rPr>
              <a:t>215312956 </a:t>
            </a:r>
          </a:p>
        </p:txBody>
      </p:sp>
      <p:sp>
        <p:nvSpPr>
          <p:cNvPr id="9" name="Rectangle 8">
            <a:extLst>
              <a:ext uri="{FF2B5EF4-FFF2-40B4-BE49-F238E27FC236}">
                <a16:creationId xmlns:a16="http://schemas.microsoft.com/office/drawing/2014/main" id="{18B0D332-DDF2-1F4A-92F0-F81842106F0D}"/>
              </a:ext>
            </a:extLst>
          </p:cNvPr>
          <p:cNvSpPr/>
          <p:nvPr/>
        </p:nvSpPr>
        <p:spPr>
          <a:xfrm>
            <a:off x="216947" y="3797284"/>
            <a:ext cx="1992853" cy="369332"/>
          </a:xfrm>
          <a:prstGeom prst="rect">
            <a:avLst/>
          </a:prstGeom>
        </p:spPr>
        <p:txBody>
          <a:bodyPr wrap="none">
            <a:spAutoFit/>
          </a:bodyPr>
          <a:lstStyle/>
          <a:p>
            <a:r>
              <a:rPr lang="en-US" dirty="0"/>
              <a:t>ASE: </a:t>
            </a:r>
            <a:r>
              <a:rPr lang="en-US" dirty="0">
                <a:solidFill>
                  <a:srgbClr val="FF0000"/>
                </a:solidFill>
              </a:rPr>
              <a:t>309880104 </a:t>
            </a:r>
          </a:p>
        </p:txBody>
      </p:sp>
      <p:sp>
        <p:nvSpPr>
          <p:cNvPr id="10" name="Rectangle 9">
            <a:extLst>
              <a:ext uri="{FF2B5EF4-FFF2-40B4-BE49-F238E27FC236}">
                <a16:creationId xmlns:a16="http://schemas.microsoft.com/office/drawing/2014/main" id="{1F001255-8855-8342-98A5-627094E5B637}"/>
              </a:ext>
            </a:extLst>
          </p:cNvPr>
          <p:cNvSpPr/>
          <p:nvPr/>
        </p:nvSpPr>
        <p:spPr>
          <a:xfrm>
            <a:off x="6374993" y="3844419"/>
            <a:ext cx="2185214" cy="369332"/>
          </a:xfrm>
          <a:prstGeom prst="rect">
            <a:avLst/>
          </a:prstGeom>
        </p:spPr>
        <p:txBody>
          <a:bodyPr wrap="none">
            <a:spAutoFit/>
          </a:bodyPr>
          <a:lstStyle/>
          <a:p>
            <a:r>
              <a:rPr lang="en-US" dirty="0"/>
              <a:t>ASE: </a:t>
            </a:r>
            <a:r>
              <a:rPr lang="en-US" dirty="0">
                <a:solidFill>
                  <a:srgbClr val="FF0000"/>
                </a:solidFill>
              </a:rPr>
              <a:t>2213 27081.7</a:t>
            </a:r>
          </a:p>
        </p:txBody>
      </p:sp>
      <p:sp>
        <p:nvSpPr>
          <p:cNvPr id="11" name="Rectangle 10">
            <a:extLst>
              <a:ext uri="{FF2B5EF4-FFF2-40B4-BE49-F238E27FC236}">
                <a16:creationId xmlns:a16="http://schemas.microsoft.com/office/drawing/2014/main" id="{48B25748-2138-5141-9D04-E345A55A2F26}"/>
              </a:ext>
            </a:extLst>
          </p:cNvPr>
          <p:cNvSpPr/>
          <p:nvPr/>
        </p:nvSpPr>
        <p:spPr>
          <a:xfrm>
            <a:off x="2514600" y="2438400"/>
            <a:ext cx="3657600" cy="2057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FEFE760-469E-8F4C-9328-2E3EA4EB3031}"/>
              </a:ext>
            </a:extLst>
          </p:cNvPr>
          <p:cNvSpPr txBox="1"/>
          <p:nvPr/>
        </p:nvSpPr>
        <p:spPr>
          <a:xfrm>
            <a:off x="762000" y="5181600"/>
            <a:ext cx="7543800" cy="1200329"/>
          </a:xfrm>
          <a:prstGeom prst="rect">
            <a:avLst/>
          </a:prstGeom>
          <a:noFill/>
        </p:spPr>
        <p:txBody>
          <a:bodyPr wrap="square" rtlCol="0">
            <a:spAutoFit/>
          </a:bodyPr>
          <a:lstStyle/>
          <a:p>
            <a:pPr algn="ctr"/>
            <a:r>
              <a:rPr lang="en-US" dirty="0"/>
              <a:t>The seasonal ARIMA model performed best in terms of ASE in this analysis although all are very close and leaders could easily change if the horizon was changed, another sample was taken or if a different number of repeats is used in the NN.  </a:t>
            </a:r>
          </a:p>
        </p:txBody>
      </p:sp>
    </p:spTree>
    <p:extLst>
      <p:ext uri="{BB962C8B-B14F-4D97-AF65-F5344CB8AC3E}">
        <p14:creationId xmlns:p14="http://schemas.microsoft.com/office/powerpoint/2010/main" val="36163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1"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1"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1"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par>
                                <p:cTn id="49" presetID="10" presetClass="entr" presetSubtype="0" fill="hold" grpId="1"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7" grpId="0"/>
      <p:bldP spid="7" grpId="1"/>
      <p:bldP spid="8" grpId="0"/>
      <p:bldP spid="8" grpId="1"/>
      <p:bldP spid="9" grpId="0"/>
      <p:bldP spid="9" grpId="1"/>
      <p:bldP spid="10" grpId="0"/>
      <p:bldP spid="10" grpId="1"/>
      <p:bldP spid="11" grpId="0" animBg="1"/>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647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1D323-CF2D-784E-8815-E827E6740927}"/>
              </a:ext>
            </a:extLst>
          </p:cNvPr>
          <p:cNvSpPr>
            <a:spLocks noGrp="1"/>
          </p:cNvSpPr>
          <p:nvPr>
            <p:ph type="title"/>
          </p:nvPr>
        </p:nvSpPr>
        <p:spPr/>
        <p:txBody>
          <a:bodyPr/>
          <a:lstStyle/>
          <a:p>
            <a:r>
              <a:rPr lang="en-US" dirty="0"/>
              <a:t>Concept Check</a:t>
            </a:r>
          </a:p>
        </p:txBody>
      </p:sp>
      <p:sp>
        <p:nvSpPr>
          <p:cNvPr id="3" name="TextBox 2">
            <a:extLst>
              <a:ext uri="{FF2B5EF4-FFF2-40B4-BE49-F238E27FC236}">
                <a16:creationId xmlns:a16="http://schemas.microsoft.com/office/drawing/2014/main" id="{4709DCB5-891A-7C49-BC31-9EEA35CB1F23}"/>
              </a:ext>
            </a:extLst>
          </p:cNvPr>
          <p:cNvSpPr txBox="1"/>
          <p:nvPr/>
        </p:nvSpPr>
        <p:spPr>
          <a:xfrm>
            <a:off x="457200" y="1676400"/>
            <a:ext cx="8077200" cy="1754326"/>
          </a:xfrm>
          <a:prstGeom prst="rect">
            <a:avLst/>
          </a:prstGeom>
          <a:noFill/>
        </p:spPr>
        <p:txBody>
          <a:bodyPr wrap="square" rtlCol="0">
            <a:spAutoFit/>
          </a:bodyPr>
          <a:lstStyle/>
          <a:p>
            <a:r>
              <a:rPr lang="en-US" dirty="0"/>
              <a:t>Inspect the spectral density estimate of the Southwest airlines arrival delay data from the last example below.  There appears to be some evidence of a peak at 0, around .08 and around .16.  This would correspond to wandering behavior, annual period and bi-annual behavior.  Which r call below fits 100 neural networks that includes a (1-B), (1-B</a:t>
            </a:r>
            <a:r>
              <a:rPr lang="en-US" baseline="30000" dirty="0"/>
              <a:t>6</a:t>
            </a:r>
            <a:r>
              <a:rPr lang="en-US" dirty="0"/>
              <a:t>) and (1-B</a:t>
            </a:r>
            <a:r>
              <a:rPr lang="en-US" baseline="30000" dirty="0"/>
              <a:t>12</a:t>
            </a:r>
            <a:r>
              <a:rPr lang="en-US" dirty="0"/>
              <a:t>) seasonal factor and also allows for AR fitting of the residuals after the differencing? </a:t>
            </a:r>
          </a:p>
        </p:txBody>
      </p:sp>
      <p:pic>
        <p:nvPicPr>
          <p:cNvPr id="4" name="Picture 3">
            <a:extLst>
              <a:ext uri="{FF2B5EF4-FFF2-40B4-BE49-F238E27FC236}">
                <a16:creationId xmlns:a16="http://schemas.microsoft.com/office/drawing/2014/main" id="{1D5F83F4-25CB-A847-82B2-45BD1F66BE6D}"/>
              </a:ext>
            </a:extLst>
          </p:cNvPr>
          <p:cNvPicPr>
            <a:picLocks noChangeAspect="1"/>
          </p:cNvPicPr>
          <p:nvPr/>
        </p:nvPicPr>
        <p:blipFill>
          <a:blip r:embed="rId2"/>
          <a:stretch>
            <a:fillRect/>
          </a:stretch>
        </p:blipFill>
        <p:spPr>
          <a:xfrm>
            <a:off x="6324600" y="3581400"/>
            <a:ext cx="2663265" cy="2663265"/>
          </a:xfrm>
          <a:prstGeom prst="rect">
            <a:avLst/>
          </a:prstGeom>
        </p:spPr>
      </p:pic>
      <p:sp>
        <p:nvSpPr>
          <p:cNvPr id="23" name="Rectangle 22">
            <a:extLst>
              <a:ext uri="{FF2B5EF4-FFF2-40B4-BE49-F238E27FC236}">
                <a16:creationId xmlns:a16="http://schemas.microsoft.com/office/drawing/2014/main" id="{62670174-D3EE-F043-9DE8-7F2867F78F44}"/>
              </a:ext>
            </a:extLst>
          </p:cNvPr>
          <p:cNvSpPr/>
          <p:nvPr/>
        </p:nvSpPr>
        <p:spPr>
          <a:xfrm>
            <a:off x="152400" y="4191000"/>
            <a:ext cx="6248400" cy="1107996"/>
          </a:xfrm>
          <a:prstGeom prst="rect">
            <a:avLst/>
          </a:prstGeom>
        </p:spPr>
        <p:txBody>
          <a:bodyPr wrap="square">
            <a:spAutoFit/>
          </a:bodyPr>
          <a:lstStyle/>
          <a:p>
            <a:r>
              <a:rPr lang="en-US" sz="1100" dirty="0"/>
              <a:t>A. </a:t>
            </a:r>
            <a:r>
              <a:rPr lang="en-US" sz="1100" dirty="0" err="1"/>
              <a:t>fit.mlp</a:t>
            </a:r>
            <a:r>
              <a:rPr lang="en-US" sz="1100" dirty="0"/>
              <a:t> = mlp(</a:t>
            </a:r>
            <a:r>
              <a:rPr lang="en-US" sz="1100" dirty="0" err="1"/>
              <a:t>SWATrain</a:t>
            </a:r>
            <a:r>
              <a:rPr lang="en-US" sz="1100" dirty="0"/>
              <a:t>, </a:t>
            </a:r>
            <a:r>
              <a:rPr lang="en-US" sz="1100" dirty="0" err="1"/>
              <a:t>difforder</a:t>
            </a:r>
            <a:r>
              <a:rPr lang="en-US" sz="1100" dirty="0"/>
              <a:t> = 0, lags = c(1,6,12), </a:t>
            </a:r>
            <a:r>
              <a:rPr lang="en-US" sz="1100" dirty="0" err="1"/>
              <a:t>allow.det.season</a:t>
            </a:r>
            <a:r>
              <a:rPr lang="en-US" sz="1100" dirty="0"/>
              <a:t> = FALSE, reps = 100)</a:t>
            </a:r>
          </a:p>
          <a:p>
            <a:endParaRPr lang="en-US" sz="1100" dirty="0"/>
          </a:p>
          <a:p>
            <a:r>
              <a:rPr lang="en-US" sz="1100" dirty="0"/>
              <a:t>B. </a:t>
            </a:r>
            <a:r>
              <a:rPr lang="en-US" sz="1100" dirty="0" err="1"/>
              <a:t>fit.mlp</a:t>
            </a:r>
            <a:r>
              <a:rPr lang="en-US" sz="1100" dirty="0"/>
              <a:t> = mlp(</a:t>
            </a:r>
            <a:r>
              <a:rPr lang="en-US" sz="1100" dirty="0" err="1"/>
              <a:t>SWATrain</a:t>
            </a:r>
            <a:r>
              <a:rPr lang="en-US" sz="1100" dirty="0"/>
              <a:t>, </a:t>
            </a:r>
            <a:r>
              <a:rPr lang="en-US" sz="1100" dirty="0" err="1"/>
              <a:t>difforder</a:t>
            </a:r>
            <a:r>
              <a:rPr lang="en-US" sz="1100" dirty="0"/>
              <a:t> = c(1,6,12), </a:t>
            </a:r>
            <a:r>
              <a:rPr lang="en-US" sz="1100" dirty="0" err="1"/>
              <a:t>allow.det.season</a:t>
            </a:r>
            <a:r>
              <a:rPr lang="en-US" sz="1100" dirty="0"/>
              <a:t> = FALSE, reps = 100)</a:t>
            </a:r>
          </a:p>
          <a:p>
            <a:endParaRPr lang="en-US" sz="1100" dirty="0"/>
          </a:p>
          <a:p>
            <a:r>
              <a:rPr lang="en-US" sz="1100" dirty="0"/>
              <a:t>C. </a:t>
            </a:r>
            <a:r>
              <a:rPr lang="en-US" sz="1100" dirty="0" err="1"/>
              <a:t>fit.mlp</a:t>
            </a:r>
            <a:r>
              <a:rPr lang="en-US" sz="1100" dirty="0"/>
              <a:t> = mlp(</a:t>
            </a:r>
            <a:r>
              <a:rPr lang="en-US" sz="1100" dirty="0" err="1"/>
              <a:t>SWATrain</a:t>
            </a:r>
            <a:r>
              <a:rPr lang="en-US" sz="1100" dirty="0"/>
              <a:t>, </a:t>
            </a:r>
            <a:r>
              <a:rPr lang="en-US" sz="1100" dirty="0" err="1"/>
              <a:t>difforder</a:t>
            </a:r>
            <a:r>
              <a:rPr lang="en-US" sz="1100" dirty="0"/>
              <a:t> = c(1,6,12), lags = 0,  </a:t>
            </a:r>
            <a:r>
              <a:rPr lang="en-US" sz="1100" dirty="0" err="1"/>
              <a:t>allow.det.season</a:t>
            </a:r>
            <a:r>
              <a:rPr lang="en-US" sz="1100" dirty="0"/>
              <a:t> = FALSE, reps = 100)</a:t>
            </a:r>
          </a:p>
          <a:p>
            <a:endParaRPr lang="en-US" sz="1100" dirty="0"/>
          </a:p>
        </p:txBody>
      </p:sp>
    </p:spTree>
    <p:extLst>
      <p:ext uri="{BB962C8B-B14F-4D97-AF65-F5344CB8AC3E}">
        <p14:creationId xmlns:p14="http://schemas.microsoft.com/office/powerpoint/2010/main" val="4150019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1D323-CF2D-784E-8815-E827E6740927}"/>
              </a:ext>
            </a:extLst>
          </p:cNvPr>
          <p:cNvSpPr>
            <a:spLocks noGrp="1"/>
          </p:cNvSpPr>
          <p:nvPr>
            <p:ph type="title"/>
          </p:nvPr>
        </p:nvSpPr>
        <p:spPr/>
        <p:txBody>
          <a:bodyPr/>
          <a:lstStyle/>
          <a:p>
            <a:r>
              <a:rPr lang="en-US" dirty="0"/>
              <a:t>Concept Check</a:t>
            </a:r>
          </a:p>
        </p:txBody>
      </p:sp>
      <p:sp>
        <p:nvSpPr>
          <p:cNvPr id="3" name="TextBox 2">
            <a:extLst>
              <a:ext uri="{FF2B5EF4-FFF2-40B4-BE49-F238E27FC236}">
                <a16:creationId xmlns:a16="http://schemas.microsoft.com/office/drawing/2014/main" id="{4709DCB5-891A-7C49-BC31-9EEA35CB1F23}"/>
              </a:ext>
            </a:extLst>
          </p:cNvPr>
          <p:cNvSpPr txBox="1"/>
          <p:nvPr/>
        </p:nvSpPr>
        <p:spPr>
          <a:xfrm>
            <a:off x="457200" y="1676400"/>
            <a:ext cx="8077200" cy="1754326"/>
          </a:xfrm>
          <a:prstGeom prst="rect">
            <a:avLst/>
          </a:prstGeom>
          <a:noFill/>
        </p:spPr>
        <p:txBody>
          <a:bodyPr wrap="square" rtlCol="0">
            <a:spAutoFit/>
          </a:bodyPr>
          <a:lstStyle/>
          <a:p>
            <a:r>
              <a:rPr lang="en-US" dirty="0"/>
              <a:t>Inspect the spectral density estimate of the Southwest airlines arrival delay data from the last example below.  There appears to be some evidence of a peak at 0, around .08 and around .16.  This would correspond to wandering behavior, annual period and bi-annual behavior.  Which r call below fits 100 neural networks that includes a (1-B), (1-B</a:t>
            </a:r>
            <a:r>
              <a:rPr lang="en-US" baseline="30000" dirty="0"/>
              <a:t>6</a:t>
            </a:r>
            <a:r>
              <a:rPr lang="en-US" dirty="0"/>
              <a:t>) and (1-B</a:t>
            </a:r>
            <a:r>
              <a:rPr lang="en-US" baseline="30000" dirty="0"/>
              <a:t>12</a:t>
            </a:r>
            <a:r>
              <a:rPr lang="en-US" dirty="0"/>
              <a:t>) seasonal factor and also allows for AR fitting of the residuals after the differencing? </a:t>
            </a:r>
          </a:p>
        </p:txBody>
      </p:sp>
      <p:pic>
        <p:nvPicPr>
          <p:cNvPr id="4" name="Picture 3">
            <a:extLst>
              <a:ext uri="{FF2B5EF4-FFF2-40B4-BE49-F238E27FC236}">
                <a16:creationId xmlns:a16="http://schemas.microsoft.com/office/drawing/2014/main" id="{1D5F83F4-25CB-A847-82B2-45BD1F66BE6D}"/>
              </a:ext>
            </a:extLst>
          </p:cNvPr>
          <p:cNvPicPr>
            <a:picLocks noChangeAspect="1"/>
          </p:cNvPicPr>
          <p:nvPr/>
        </p:nvPicPr>
        <p:blipFill>
          <a:blip r:embed="rId2"/>
          <a:stretch>
            <a:fillRect/>
          </a:stretch>
        </p:blipFill>
        <p:spPr>
          <a:xfrm>
            <a:off x="6324600" y="3581400"/>
            <a:ext cx="2663265" cy="2663265"/>
          </a:xfrm>
          <a:prstGeom prst="rect">
            <a:avLst/>
          </a:prstGeom>
        </p:spPr>
      </p:pic>
      <p:sp>
        <p:nvSpPr>
          <p:cNvPr id="23" name="Rectangle 22">
            <a:extLst>
              <a:ext uri="{FF2B5EF4-FFF2-40B4-BE49-F238E27FC236}">
                <a16:creationId xmlns:a16="http://schemas.microsoft.com/office/drawing/2014/main" id="{62670174-D3EE-F043-9DE8-7F2867F78F44}"/>
              </a:ext>
            </a:extLst>
          </p:cNvPr>
          <p:cNvSpPr/>
          <p:nvPr/>
        </p:nvSpPr>
        <p:spPr>
          <a:xfrm>
            <a:off x="152400" y="4191000"/>
            <a:ext cx="6248400" cy="1107996"/>
          </a:xfrm>
          <a:prstGeom prst="rect">
            <a:avLst/>
          </a:prstGeom>
        </p:spPr>
        <p:txBody>
          <a:bodyPr wrap="square">
            <a:spAutoFit/>
          </a:bodyPr>
          <a:lstStyle/>
          <a:p>
            <a:r>
              <a:rPr lang="en-US" sz="1100" dirty="0"/>
              <a:t>A. </a:t>
            </a:r>
            <a:r>
              <a:rPr lang="en-US" sz="1100" dirty="0" err="1"/>
              <a:t>fit.mlp</a:t>
            </a:r>
            <a:r>
              <a:rPr lang="en-US" sz="1100" dirty="0"/>
              <a:t> = mlp(</a:t>
            </a:r>
            <a:r>
              <a:rPr lang="en-US" sz="1100" dirty="0" err="1"/>
              <a:t>SWATrain</a:t>
            </a:r>
            <a:r>
              <a:rPr lang="en-US" sz="1100" dirty="0"/>
              <a:t>, </a:t>
            </a:r>
            <a:r>
              <a:rPr lang="en-US" sz="1100" dirty="0" err="1"/>
              <a:t>difforder</a:t>
            </a:r>
            <a:r>
              <a:rPr lang="en-US" sz="1100" dirty="0"/>
              <a:t> = 0, lags = c(1,6,12), </a:t>
            </a:r>
            <a:r>
              <a:rPr lang="en-US" sz="1100" dirty="0" err="1"/>
              <a:t>allow.det.season</a:t>
            </a:r>
            <a:r>
              <a:rPr lang="en-US" sz="1100" dirty="0"/>
              <a:t> = FALSE, reps = 100)</a:t>
            </a:r>
          </a:p>
          <a:p>
            <a:endParaRPr lang="en-US" sz="1100" dirty="0"/>
          </a:p>
          <a:p>
            <a:r>
              <a:rPr lang="en-US" sz="1100" dirty="0">
                <a:solidFill>
                  <a:srgbClr val="FF0000"/>
                </a:solidFill>
              </a:rPr>
              <a:t>B. </a:t>
            </a:r>
            <a:r>
              <a:rPr lang="en-US" sz="1100" dirty="0" err="1">
                <a:solidFill>
                  <a:srgbClr val="FF0000"/>
                </a:solidFill>
              </a:rPr>
              <a:t>fit.mlp</a:t>
            </a:r>
            <a:r>
              <a:rPr lang="en-US" sz="1100" dirty="0">
                <a:solidFill>
                  <a:srgbClr val="FF0000"/>
                </a:solidFill>
              </a:rPr>
              <a:t> = mlp(</a:t>
            </a:r>
            <a:r>
              <a:rPr lang="en-US" sz="1100" dirty="0" err="1">
                <a:solidFill>
                  <a:srgbClr val="FF0000"/>
                </a:solidFill>
              </a:rPr>
              <a:t>SWATrain</a:t>
            </a:r>
            <a:r>
              <a:rPr lang="en-US" sz="1100" dirty="0">
                <a:solidFill>
                  <a:srgbClr val="FF0000"/>
                </a:solidFill>
              </a:rPr>
              <a:t>, </a:t>
            </a:r>
            <a:r>
              <a:rPr lang="en-US" sz="1100" dirty="0" err="1">
                <a:solidFill>
                  <a:srgbClr val="FF0000"/>
                </a:solidFill>
              </a:rPr>
              <a:t>difforder</a:t>
            </a:r>
            <a:r>
              <a:rPr lang="en-US" sz="1100" dirty="0">
                <a:solidFill>
                  <a:srgbClr val="FF0000"/>
                </a:solidFill>
              </a:rPr>
              <a:t> = c(1,6,12), </a:t>
            </a:r>
            <a:r>
              <a:rPr lang="en-US" sz="1100" dirty="0" err="1">
                <a:solidFill>
                  <a:srgbClr val="FF0000"/>
                </a:solidFill>
              </a:rPr>
              <a:t>allow.det.season</a:t>
            </a:r>
            <a:r>
              <a:rPr lang="en-US" sz="1100" dirty="0">
                <a:solidFill>
                  <a:srgbClr val="FF0000"/>
                </a:solidFill>
              </a:rPr>
              <a:t> = FALSE, reps = 100)</a:t>
            </a:r>
          </a:p>
          <a:p>
            <a:endParaRPr lang="en-US" sz="1100" dirty="0"/>
          </a:p>
          <a:p>
            <a:r>
              <a:rPr lang="en-US" sz="1100" dirty="0"/>
              <a:t>C. </a:t>
            </a:r>
            <a:r>
              <a:rPr lang="en-US" sz="1100" dirty="0" err="1"/>
              <a:t>fit.mlp</a:t>
            </a:r>
            <a:r>
              <a:rPr lang="en-US" sz="1100" dirty="0"/>
              <a:t> = mlp(</a:t>
            </a:r>
            <a:r>
              <a:rPr lang="en-US" sz="1100" dirty="0" err="1"/>
              <a:t>SWATrain</a:t>
            </a:r>
            <a:r>
              <a:rPr lang="en-US" sz="1100" dirty="0"/>
              <a:t>, </a:t>
            </a:r>
            <a:r>
              <a:rPr lang="en-US" sz="1100" dirty="0" err="1"/>
              <a:t>difforder</a:t>
            </a:r>
            <a:r>
              <a:rPr lang="en-US" sz="1100" dirty="0"/>
              <a:t> = c(1,6,12), lags = 0,  </a:t>
            </a:r>
            <a:r>
              <a:rPr lang="en-US" sz="1100" dirty="0" err="1"/>
              <a:t>allow.det.season</a:t>
            </a:r>
            <a:r>
              <a:rPr lang="en-US" sz="1100" dirty="0"/>
              <a:t> = FALSE, reps = 100)</a:t>
            </a:r>
          </a:p>
          <a:p>
            <a:endParaRPr lang="en-US" sz="1100" dirty="0"/>
          </a:p>
        </p:txBody>
      </p:sp>
    </p:spTree>
    <p:extLst>
      <p:ext uri="{BB962C8B-B14F-4D97-AF65-F5344CB8AC3E}">
        <p14:creationId xmlns:p14="http://schemas.microsoft.com/office/powerpoint/2010/main" val="4229892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1D323-CF2D-784E-8815-E827E6740927}"/>
              </a:ext>
            </a:extLst>
          </p:cNvPr>
          <p:cNvSpPr>
            <a:spLocks noGrp="1"/>
          </p:cNvSpPr>
          <p:nvPr>
            <p:ph type="title"/>
          </p:nvPr>
        </p:nvSpPr>
        <p:spPr/>
        <p:txBody>
          <a:bodyPr/>
          <a:lstStyle/>
          <a:p>
            <a:r>
              <a:rPr lang="en-US" dirty="0"/>
              <a:t>Concept Check</a:t>
            </a:r>
          </a:p>
        </p:txBody>
      </p:sp>
      <p:sp>
        <p:nvSpPr>
          <p:cNvPr id="3" name="TextBox 2">
            <a:extLst>
              <a:ext uri="{FF2B5EF4-FFF2-40B4-BE49-F238E27FC236}">
                <a16:creationId xmlns:a16="http://schemas.microsoft.com/office/drawing/2014/main" id="{4709DCB5-891A-7C49-BC31-9EEA35CB1F23}"/>
              </a:ext>
            </a:extLst>
          </p:cNvPr>
          <p:cNvSpPr txBox="1"/>
          <p:nvPr/>
        </p:nvSpPr>
        <p:spPr>
          <a:xfrm>
            <a:off x="152400" y="1676400"/>
            <a:ext cx="8763000" cy="2585323"/>
          </a:xfrm>
          <a:prstGeom prst="rect">
            <a:avLst/>
          </a:prstGeom>
          <a:noFill/>
        </p:spPr>
        <p:txBody>
          <a:bodyPr wrap="square" rtlCol="0">
            <a:spAutoFit/>
          </a:bodyPr>
          <a:lstStyle/>
          <a:p>
            <a:r>
              <a:rPr lang="en-US" dirty="0"/>
              <a:t>Given that the R code below will fit 100 neural networks that include a (1-B), (1-B</a:t>
            </a:r>
            <a:r>
              <a:rPr lang="en-US" baseline="30000" dirty="0"/>
              <a:t>6</a:t>
            </a:r>
            <a:r>
              <a:rPr lang="en-US" dirty="0"/>
              <a:t>) and (1-B</a:t>
            </a:r>
            <a:r>
              <a:rPr lang="en-US" baseline="30000" dirty="0"/>
              <a:t>12</a:t>
            </a:r>
            <a:r>
              <a:rPr lang="en-US" dirty="0"/>
              <a:t>) seasonal factor and also allows for AR fitting of the residuals after the differencing, use this code to obtain forecasts of the number of delays in the last 36 months (from October, 2015, to September, 2018.)  </a:t>
            </a:r>
          </a:p>
          <a:p>
            <a:endParaRPr lang="en-US" dirty="0"/>
          </a:p>
          <a:p>
            <a:r>
              <a:rPr lang="en-US" i="1" dirty="0" err="1"/>
              <a:t>fit.mlp</a:t>
            </a:r>
            <a:r>
              <a:rPr lang="en-US" i="1" dirty="0"/>
              <a:t> = mlp(</a:t>
            </a:r>
            <a:r>
              <a:rPr lang="en-US" i="1" dirty="0" err="1"/>
              <a:t>SWATrain</a:t>
            </a:r>
            <a:r>
              <a:rPr lang="en-US" i="1" dirty="0"/>
              <a:t>, </a:t>
            </a:r>
            <a:r>
              <a:rPr lang="en-US" i="1" dirty="0" err="1"/>
              <a:t>difforder</a:t>
            </a:r>
            <a:r>
              <a:rPr lang="en-US" i="1" dirty="0"/>
              <a:t> = c(1,6,12), </a:t>
            </a:r>
            <a:r>
              <a:rPr lang="en-US" i="1" dirty="0" err="1"/>
              <a:t>allow.det.season</a:t>
            </a:r>
            <a:r>
              <a:rPr lang="en-US" i="1" dirty="0"/>
              <a:t> = FALSE, reps = 100)</a:t>
            </a:r>
          </a:p>
          <a:p>
            <a:endParaRPr lang="en-US" dirty="0"/>
          </a:p>
          <a:p>
            <a:r>
              <a:rPr lang="en-US" dirty="0"/>
              <a:t>1. Does this model have a lower ASE than then the lowest ASE of the neural nets we fit in the example?  (200083263.2) YES NO</a:t>
            </a:r>
          </a:p>
        </p:txBody>
      </p:sp>
      <p:sp>
        <p:nvSpPr>
          <p:cNvPr id="5" name="Rectangle 4">
            <a:extLst>
              <a:ext uri="{FF2B5EF4-FFF2-40B4-BE49-F238E27FC236}">
                <a16:creationId xmlns:a16="http://schemas.microsoft.com/office/drawing/2014/main" id="{29FC7C28-F290-D94C-8CB2-A14C3493A24C}"/>
              </a:ext>
            </a:extLst>
          </p:cNvPr>
          <p:cNvSpPr/>
          <p:nvPr/>
        </p:nvSpPr>
        <p:spPr>
          <a:xfrm>
            <a:off x="457200" y="4347707"/>
            <a:ext cx="8229600" cy="646331"/>
          </a:xfrm>
          <a:prstGeom prst="rect">
            <a:avLst/>
          </a:prstGeom>
        </p:spPr>
        <p:txBody>
          <a:bodyPr wrap="square">
            <a:spAutoFit/>
          </a:bodyPr>
          <a:lstStyle/>
          <a:p>
            <a:pPr marL="342900" indent="-342900">
              <a:buAutoNum type="arabicPeriod" startAt="2"/>
            </a:pPr>
            <a:r>
              <a:rPr lang="en-US" dirty="0"/>
              <a:t>Does this model have a lower ASE than then the lowest ASE of the AR(12) model we fit in a previous unit? (93354237) YES NO</a:t>
            </a:r>
          </a:p>
        </p:txBody>
      </p:sp>
      <p:sp>
        <p:nvSpPr>
          <p:cNvPr id="7" name="Rectangle 6">
            <a:extLst>
              <a:ext uri="{FF2B5EF4-FFF2-40B4-BE49-F238E27FC236}">
                <a16:creationId xmlns:a16="http://schemas.microsoft.com/office/drawing/2014/main" id="{6D047341-97CD-0645-A5FD-F916D98319F1}"/>
              </a:ext>
            </a:extLst>
          </p:cNvPr>
          <p:cNvSpPr/>
          <p:nvPr/>
        </p:nvSpPr>
        <p:spPr>
          <a:xfrm>
            <a:off x="457200" y="5257800"/>
            <a:ext cx="8229600" cy="646331"/>
          </a:xfrm>
          <a:prstGeom prst="rect">
            <a:avLst/>
          </a:prstGeom>
        </p:spPr>
        <p:txBody>
          <a:bodyPr wrap="square">
            <a:spAutoFit/>
          </a:bodyPr>
          <a:lstStyle/>
          <a:p>
            <a:r>
              <a:rPr lang="en-US" dirty="0"/>
              <a:t>3. Fit the model and find the ASE and display it in a comment below.  Everyone’s ASE should be different.  Why?  </a:t>
            </a:r>
          </a:p>
        </p:txBody>
      </p:sp>
    </p:spTree>
    <p:extLst>
      <p:ext uri="{BB962C8B-B14F-4D97-AF65-F5344CB8AC3E}">
        <p14:creationId xmlns:p14="http://schemas.microsoft.com/office/powerpoint/2010/main" val="499234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1D323-CF2D-784E-8815-E827E6740927}"/>
              </a:ext>
            </a:extLst>
          </p:cNvPr>
          <p:cNvSpPr>
            <a:spLocks noGrp="1"/>
          </p:cNvSpPr>
          <p:nvPr>
            <p:ph type="title"/>
          </p:nvPr>
        </p:nvSpPr>
        <p:spPr/>
        <p:txBody>
          <a:bodyPr/>
          <a:lstStyle/>
          <a:p>
            <a:r>
              <a:rPr lang="en-US" dirty="0"/>
              <a:t>Concept Check</a:t>
            </a:r>
          </a:p>
        </p:txBody>
      </p:sp>
      <p:sp>
        <p:nvSpPr>
          <p:cNvPr id="3" name="TextBox 2">
            <a:extLst>
              <a:ext uri="{FF2B5EF4-FFF2-40B4-BE49-F238E27FC236}">
                <a16:creationId xmlns:a16="http://schemas.microsoft.com/office/drawing/2014/main" id="{4709DCB5-891A-7C49-BC31-9EEA35CB1F23}"/>
              </a:ext>
            </a:extLst>
          </p:cNvPr>
          <p:cNvSpPr txBox="1"/>
          <p:nvPr/>
        </p:nvSpPr>
        <p:spPr>
          <a:xfrm>
            <a:off x="152400" y="1676400"/>
            <a:ext cx="8763000" cy="2585323"/>
          </a:xfrm>
          <a:prstGeom prst="rect">
            <a:avLst/>
          </a:prstGeom>
          <a:noFill/>
        </p:spPr>
        <p:txBody>
          <a:bodyPr wrap="square" rtlCol="0">
            <a:spAutoFit/>
          </a:bodyPr>
          <a:lstStyle/>
          <a:p>
            <a:r>
              <a:rPr lang="en-US" dirty="0"/>
              <a:t>Given that the R code below will fit 100 neural networks that include a (1-B), (1-B</a:t>
            </a:r>
            <a:r>
              <a:rPr lang="en-US" baseline="30000" dirty="0"/>
              <a:t>6</a:t>
            </a:r>
            <a:r>
              <a:rPr lang="en-US" dirty="0"/>
              <a:t>) and (1-B</a:t>
            </a:r>
            <a:r>
              <a:rPr lang="en-US" baseline="30000" dirty="0"/>
              <a:t>12</a:t>
            </a:r>
            <a:r>
              <a:rPr lang="en-US" dirty="0"/>
              <a:t>) seasonal factor and also allows for AR fitting of the residuals after the differencing, use this code to obtain forecasts of the number of delays in the last 36 months (from October, 2015, to September, 2018.)  </a:t>
            </a:r>
          </a:p>
          <a:p>
            <a:endParaRPr lang="en-US" dirty="0"/>
          </a:p>
          <a:p>
            <a:r>
              <a:rPr lang="en-US" i="1" dirty="0" err="1"/>
              <a:t>fit.mlp</a:t>
            </a:r>
            <a:r>
              <a:rPr lang="en-US" i="1" dirty="0"/>
              <a:t> = mlp(</a:t>
            </a:r>
            <a:r>
              <a:rPr lang="en-US" i="1" dirty="0" err="1"/>
              <a:t>SWATrain</a:t>
            </a:r>
            <a:r>
              <a:rPr lang="en-US" i="1" dirty="0"/>
              <a:t>, </a:t>
            </a:r>
            <a:r>
              <a:rPr lang="en-US" i="1" dirty="0" err="1"/>
              <a:t>difforder</a:t>
            </a:r>
            <a:r>
              <a:rPr lang="en-US" i="1" dirty="0"/>
              <a:t> = c(1,6,12), </a:t>
            </a:r>
            <a:r>
              <a:rPr lang="en-US" i="1" dirty="0" err="1"/>
              <a:t>allow.det.season</a:t>
            </a:r>
            <a:r>
              <a:rPr lang="en-US" i="1" dirty="0"/>
              <a:t> = FALSE, reps = 100)</a:t>
            </a:r>
          </a:p>
          <a:p>
            <a:endParaRPr lang="en-US" dirty="0"/>
          </a:p>
          <a:p>
            <a:r>
              <a:rPr lang="en-US" dirty="0"/>
              <a:t>1. Does this model have a lower ASE than then the lowest ASE of the neural nets we fit in the example?  (200083263.2) YES </a:t>
            </a:r>
            <a:r>
              <a:rPr lang="en-US" dirty="0">
                <a:solidFill>
                  <a:srgbClr val="FF0000"/>
                </a:solidFill>
              </a:rPr>
              <a:t>NO</a:t>
            </a:r>
          </a:p>
        </p:txBody>
      </p:sp>
      <p:sp>
        <p:nvSpPr>
          <p:cNvPr id="5" name="Rectangle 4">
            <a:extLst>
              <a:ext uri="{FF2B5EF4-FFF2-40B4-BE49-F238E27FC236}">
                <a16:creationId xmlns:a16="http://schemas.microsoft.com/office/drawing/2014/main" id="{29FC7C28-F290-D94C-8CB2-A14C3493A24C}"/>
              </a:ext>
            </a:extLst>
          </p:cNvPr>
          <p:cNvSpPr/>
          <p:nvPr/>
        </p:nvSpPr>
        <p:spPr>
          <a:xfrm>
            <a:off x="457200" y="4347707"/>
            <a:ext cx="8229600" cy="646331"/>
          </a:xfrm>
          <a:prstGeom prst="rect">
            <a:avLst/>
          </a:prstGeom>
        </p:spPr>
        <p:txBody>
          <a:bodyPr wrap="square">
            <a:spAutoFit/>
          </a:bodyPr>
          <a:lstStyle/>
          <a:p>
            <a:pPr marL="342900" indent="-342900">
              <a:buAutoNum type="arabicPeriod" startAt="2"/>
            </a:pPr>
            <a:r>
              <a:rPr lang="en-US" dirty="0"/>
              <a:t>Does this model have a lower ASE than then the lowest ASE of the AR(12) model we fit in a previous unit? (93354237) YES </a:t>
            </a:r>
            <a:r>
              <a:rPr lang="en-US" dirty="0">
                <a:solidFill>
                  <a:srgbClr val="FF0000"/>
                </a:solidFill>
              </a:rPr>
              <a:t>NO</a:t>
            </a:r>
          </a:p>
        </p:txBody>
      </p:sp>
      <p:sp>
        <p:nvSpPr>
          <p:cNvPr id="7" name="Rectangle 6">
            <a:extLst>
              <a:ext uri="{FF2B5EF4-FFF2-40B4-BE49-F238E27FC236}">
                <a16:creationId xmlns:a16="http://schemas.microsoft.com/office/drawing/2014/main" id="{6D047341-97CD-0645-A5FD-F916D98319F1}"/>
              </a:ext>
            </a:extLst>
          </p:cNvPr>
          <p:cNvSpPr/>
          <p:nvPr/>
        </p:nvSpPr>
        <p:spPr>
          <a:xfrm>
            <a:off x="457200" y="5257800"/>
            <a:ext cx="8229600" cy="646331"/>
          </a:xfrm>
          <a:prstGeom prst="rect">
            <a:avLst/>
          </a:prstGeom>
        </p:spPr>
        <p:txBody>
          <a:bodyPr wrap="square">
            <a:spAutoFit/>
          </a:bodyPr>
          <a:lstStyle/>
          <a:p>
            <a:r>
              <a:rPr lang="en-US" dirty="0"/>
              <a:t>3. Fit the model and find the ASE and display it in a comment below.  Everyone’s ASE should be different.  Why? </a:t>
            </a:r>
            <a:r>
              <a:rPr lang="en-US" dirty="0">
                <a:solidFill>
                  <a:srgbClr val="FF0000"/>
                </a:solidFill>
              </a:rPr>
              <a:t>Answer will vary.</a:t>
            </a:r>
          </a:p>
        </p:txBody>
      </p:sp>
    </p:spTree>
    <p:extLst>
      <p:ext uri="{BB962C8B-B14F-4D97-AF65-F5344CB8AC3E}">
        <p14:creationId xmlns:p14="http://schemas.microsoft.com/office/powerpoint/2010/main" val="579945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BB4D8-AF7B-4447-BAD0-F13F795BEF8B}"/>
              </a:ext>
            </a:extLst>
          </p:cNvPr>
          <p:cNvSpPr>
            <a:spLocks noGrp="1"/>
          </p:cNvSpPr>
          <p:nvPr>
            <p:ph type="title"/>
          </p:nvPr>
        </p:nvSpPr>
        <p:spPr/>
        <p:txBody>
          <a:bodyPr>
            <a:normAutofit fontScale="90000"/>
          </a:bodyPr>
          <a:lstStyle/>
          <a:p>
            <a:r>
              <a:rPr lang="en-US" dirty="0"/>
              <a:t>Multilayered Perceptron (MLP)</a:t>
            </a:r>
            <a:br>
              <a:rPr lang="en-US" dirty="0"/>
            </a:br>
            <a:r>
              <a:rPr lang="en-US" dirty="0"/>
              <a:t>(The Neural Network Model)</a:t>
            </a:r>
          </a:p>
        </p:txBody>
      </p:sp>
      <p:sp>
        <p:nvSpPr>
          <p:cNvPr id="4" name="Oval 3">
            <a:extLst>
              <a:ext uri="{FF2B5EF4-FFF2-40B4-BE49-F238E27FC236}">
                <a16:creationId xmlns:a16="http://schemas.microsoft.com/office/drawing/2014/main" id="{7B875C50-49AF-CF4F-B2DE-B24E3562FBE8}"/>
              </a:ext>
            </a:extLst>
          </p:cNvPr>
          <p:cNvSpPr/>
          <p:nvPr/>
        </p:nvSpPr>
        <p:spPr>
          <a:xfrm>
            <a:off x="1523999" y="2667000"/>
            <a:ext cx="1020417" cy="992257"/>
          </a:xfrm>
          <a:prstGeom prst="ellipse">
            <a:avLst/>
          </a:prstGeom>
          <a:solidFill>
            <a:srgbClr val="4F81BD">
              <a:alpha val="6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 name="Oval 4">
            <a:extLst>
              <a:ext uri="{FF2B5EF4-FFF2-40B4-BE49-F238E27FC236}">
                <a16:creationId xmlns:a16="http://schemas.microsoft.com/office/drawing/2014/main" id="{1D1B3120-21F8-4C44-82ED-81AF26A0EFDD}"/>
              </a:ext>
            </a:extLst>
          </p:cNvPr>
          <p:cNvSpPr/>
          <p:nvPr/>
        </p:nvSpPr>
        <p:spPr>
          <a:xfrm>
            <a:off x="1523999" y="4419600"/>
            <a:ext cx="1020417" cy="992257"/>
          </a:xfrm>
          <a:prstGeom prst="ellipse">
            <a:avLst/>
          </a:prstGeom>
          <a:solidFill>
            <a:srgbClr val="4F81BD">
              <a:alpha val="6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 name="TextBox 5">
            <a:extLst>
              <a:ext uri="{FF2B5EF4-FFF2-40B4-BE49-F238E27FC236}">
                <a16:creationId xmlns:a16="http://schemas.microsoft.com/office/drawing/2014/main" id="{70E1D65C-CA80-BD44-9E62-EC073B45C619}"/>
              </a:ext>
            </a:extLst>
          </p:cNvPr>
          <p:cNvSpPr txBox="1"/>
          <p:nvPr/>
        </p:nvSpPr>
        <p:spPr>
          <a:xfrm>
            <a:off x="453887" y="1562110"/>
            <a:ext cx="1679713" cy="369332"/>
          </a:xfrm>
          <a:prstGeom prst="rect">
            <a:avLst/>
          </a:prstGeom>
          <a:noFill/>
        </p:spPr>
        <p:txBody>
          <a:bodyPr wrap="square" rtlCol="0">
            <a:spAutoFit/>
          </a:bodyPr>
          <a:lstStyle/>
          <a:p>
            <a:pPr algn="ctr"/>
            <a:r>
              <a:rPr lang="en-US" dirty="0"/>
              <a:t>Input Layer</a:t>
            </a:r>
          </a:p>
        </p:txBody>
      </p:sp>
      <p:sp>
        <p:nvSpPr>
          <p:cNvPr id="7" name="TextBox 6">
            <a:extLst>
              <a:ext uri="{FF2B5EF4-FFF2-40B4-BE49-F238E27FC236}">
                <a16:creationId xmlns:a16="http://schemas.microsoft.com/office/drawing/2014/main" id="{DF92B556-E21A-A04B-B031-A9B0384030FF}"/>
              </a:ext>
            </a:extLst>
          </p:cNvPr>
          <p:cNvSpPr txBox="1"/>
          <p:nvPr/>
        </p:nvSpPr>
        <p:spPr>
          <a:xfrm>
            <a:off x="457200" y="2743200"/>
            <a:ext cx="533400" cy="381000"/>
          </a:xfrm>
          <a:prstGeom prst="rect">
            <a:avLst/>
          </a:prstGeom>
          <a:noFill/>
        </p:spPr>
        <p:txBody>
          <a:bodyPr wrap="square" rtlCol="0">
            <a:spAutoFit/>
          </a:bodyPr>
          <a:lstStyle/>
          <a:p>
            <a:r>
              <a:rPr lang="en-US" dirty="0"/>
              <a:t>X1</a:t>
            </a:r>
          </a:p>
        </p:txBody>
      </p:sp>
      <p:sp>
        <p:nvSpPr>
          <p:cNvPr id="8" name="TextBox 7">
            <a:extLst>
              <a:ext uri="{FF2B5EF4-FFF2-40B4-BE49-F238E27FC236}">
                <a16:creationId xmlns:a16="http://schemas.microsoft.com/office/drawing/2014/main" id="{2DA139DE-D0BB-C74A-93C3-F324B6D6BDB6}"/>
              </a:ext>
            </a:extLst>
          </p:cNvPr>
          <p:cNvSpPr txBox="1"/>
          <p:nvPr/>
        </p:nvSpPr>
        <p:spPr>
          <a:xfrm>
            <a:off x="453887" y="4495800"/>
            <a:ext cx="533400" cy="381000"/>
          </a:xfrm>
          <a:prstGeom prst="rect">
            <a:avLst/>
          </a:prstGeom>
          <a:noFill/>
        </p:spPr>
        <p:txBody>
          <a:bodyPr wrap="square" rtlCol="0">
            <a:spAutoFit/>
          </a:bodyPr>
          <a:lstStyle/>
          <a:p>
            <a:r>
              <a:rPr lang="en-US" dirty="0"/>
              <a:t>X2</a:t>
            </a:r>
          </a:p>
        </p:txBody>
      </p:sp>
      <p:cxnSp>
        <p:nvCxnSpPr>
          <p:cNvPr id="10" name="Straight Arrow Connector 9">
            <a:extLst>
              <a:ext uri="{FF2B5EF4-FFF2-40B4-BE49-F238E27FC236}">
                <a16:creationId xmlns:a16="http://schemas.microsoft.com/office/drawing/2014/main" id="{902733BD-2611-8744-AA57-7F03D1611178}"/>
              </a:ext>
            </a:extLst>
          </p:cNvPr>
          <p:cNvCxnSpPr>
            <a:stCxn id="7" idx="3"/>
          </p:cNvCxnSpPr>
          <p:nvPr/>
        </p:nvCxnSpPr>
        <p:spPr>
          <a:xfrm>
            <a:off x="990600" y="2933700"/>
            <a:ext cx="381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08A7CAD-FA2B-A443-B4CE-94554FB742BF}"/>
              </a:ext>
            </a:extLst>
          </p:cNvPr>
          <p:cNvCxnSpPr/>
          <p:nvPr/>
        </p:nvCxnSpPr>
        <p:spPr>
          <a:xfrm>
            <a:off x="987287" y="4684643"/>
            <a:ext cx="381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432268F-F399-0040-8875-464994327685}"/>
              </a:ext>
            </a:extLst>
          </p:cNvPr>
          <p:cNvCxnSpPr>
            <a:cxnSpLocks/>
          </p:cNvCxnSpPr>
          <p:nvPr/>
        </p:nvCxnSpPr>
        <p:spPr>
          <a:xfrm flipV="1">
            <a:off x="2643806" y="2590800"/>
            <a:ext cx="1242394" cy="561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90F855B-2F79-9A43-82CB-E54D969D7EA4}"/>
              </a:ext>
            </a:extLst>
          </p:cNvPr>
          <p:cNvSpPr/>
          <p:nvPr/>
        </p:nvSpPr>
        <p:spPr>
          <a:xfrm>
            <a:off x="3932582" y="2055743"/>
            <a:ext cx="1020417" cy="992257"/>
          </a:xfrm>
          <a:prstGeom prst="ellipse">
            <a:avLst/>
          </a:prstGeom>
          <a:solidFill>
            <a:srgbClr val="4F81BD">
              <a:alpha val="6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4" name="Oval 13">
            <a:extLst>
              <a:ext uri="{FF2B5EF4-FFF2-40B4-BE49-F238E27FC236}">
                <a16:creationId xmlns:a16="http://schemas.microsoft.com/office/drawing/2014/main" id="{ACAD1306-D35D-3E47-93BF-18BCDE877AD7}"/>
              </a:ext>
            </a:extLst>
          </p:cNvPr>
          <p:cNvSpPr/>
          <p:nvPr/>
        </p:nvSpPr>
        <p:spPr>
          <a:xfrm>
            <a:off x="3932582" y="3655943"/>
            <a:ext cx="1020417" cy="992257"/>
          </a:xfrm>
          <a:prstGeom prst="ellipse">
            <a:avLst/>
          </a:prstGeom>
          <a:solidFill>
            <a:srgbClr val="4F81BD">
              <a:alpha val="6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5" name="Oval 14">
            <a:extLst>
              <a:ext uri="{FF2B5EF4-FFF2-40B4-BE49-F238E27FC236}">
                <a16:creationId xmlns:a16="http://schemas.microsoft.com/office/drawing/2014/main" id="{431B846E-06DE-2E41-A4EB-696AAEA2E436}"/>
              </a:ext>
            </a:extLst>
          </p:cNvPr>
          <p:cNvSpPr/>
          <p:nvPr/>
        </p:nvSpPr>
        <p:spPr>
          <a:xfrm>
            <a:off x="3932582" y="5256143"/>
            <a:ext cx="1020417" cy="992257"/>
          </a:xfrm>
          <a:prstGeom prst="ellipse">
            <a:avLst/>
          </a:prstGeom>
          <a:solidFill>
            <a:srgbClr val="4F81BD">
              <a:alpha val="6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17" name="Straight Arrow Connector 16">
            <a:extLst>
              <a:ext uri="{FF2B5EF4-FFF2-40B4-BE49-F238E27FC236}">
                <a16:creationId xmlns:a16="http://schemas.microsoft.com/office/drawing/2014/main" id="{87E23A1C-1647-5548-B147-DF20421D9F65}"/>
              </a:ext>
            </a:extLst>
          </p:cNvPr>
          <p:cNvCxnSpPr>
            <a:cxnSpLocks/>
          </p:cNvCxnSpPr>
          <p:nvPr/>
        </p:nvCxnSpPr>
        <p:spPr>
          <a:xfrm>
            <a:off x="2625587" y="3163128"/>
            <a:ext cx="1234108" cy="723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9649177-5BED-AF44-BBAD-D79E599D62D7}"/>
              </a:ext>
            </a:extLst>
          </p:cNvPr>
          <p:cNvCxnSpPr>
            <a:cxnSpLocks/>
          </p:cNvCxnSpPr>
          <p:nvPr/>
        </p:nvCxnSpPr>
        <p:spPr>
          <a:xfrm flipV="1">
            <a:off x="2627244" y="2866159"/>
            <a:ext cx="1232451" cy="1977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8307363-E2A4-2B4A-9944-BC6491EED239}"/>
              </a:ext>
            </a:extLst>
          </p:cNvPr>
          <p:cNvCxnSpPr>
            <a:cxnSpLocks/>
          </p:cNvCxnSpPr>
          <p:nvPr/>
        </p:nvCxnSpPr>
        <p:spPr>
          <a:xfrm>
            <a:off x="2625587" y="3163128"/>
            <a:ext cx="1272698" cy="2329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405866D-1467-CE4F-98A0-BAD0A6F1E3C4}"/>
              </a:ext>
            </a:extLst>
          </p:cNvPr>
          <p:cNvCxnSpPr>
            <a:cxnSpLocks/>
          </p:cNvCxnSpPr>
          <p:nvPr/>
        </p:nvCxnSpPr>
        <p:spPr>
          <a:xfrm flipV="1">
            <a:off x="2625587" y="4209635"/>
            <a:ext cx="1212574" cy="644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6102A77-F972-3746-8F3C-C9D04A1A41EB}"/>
              </a:ext>
            </a:extLst>
          </p:cNvPr>
          <p:cNvCxnSpPr>
            <a:cxnSpLocks/>
          </p:cNvCxnSpPr>
          <p:nvPr/>
        </p:nvCxnSpPr>
        <p:spPr>
          <a:xfrm>
            <a:off x="2625587" y="4876800"/>
            <a:ext cx="1234108" cy="725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E6D4568-97EE-5C42-AF01-838F14087C12}"/>
              </a:ext>
            </a:extLst>
          </p:cNvPr>
          <p:cNvSpPr txBox="1"/>
          <p:nvPr/>
        </p:nvSpPr>
        <p:spPr>
          <a:xfrm>
            <a:off x="3542058" y="1337119"/>
            <a:ext cx="1543050" cy="369332"/>
          </a:xfrm>
          <a:prstGeom prst="rect">
            <a:avLst/>
          </a:prstGeom>
          <a:noFill/>
        </p:spPr>
        <p:txBody>
          <a:bodyPr wrap="square" rtlCol="0">
            <a:spAutoFit/>
          </a:bodyPr>
          <a:lstStyle/>
          <a:p>
            <a:pPr algn="ctr"/>
            <a:r>
              <a:rPr lang="en-US" dirty="0"/>
              <a:t>Hidden Layer</a:t>
            </a:r>
          </a:p>
        </p:txBody>
      </p:sp>
      <p:sp>
        <p:nvSpPr>
          <p:cNvPr id="45" name="TextBox 44">
            <a:extLst>
              <a:ext uri="{FF2B5EF4-FFF2-40B4-BE49-F238E27FC236}">
                <a16:creationId xmlns:a16="http://schemas.microsoft.com/office/drawing/2014/main" id="{B668A422-322C-3F40-9007-388580630827}"/>
              </a:ext>
            </a:extLst>
          </p:cNvPr>
          <p:cNvSpPr txBox="1"/>
          <p:nvPr/>
        </p:nvSpPr>
        <p:spPr>
          <a:xfrm>
            <a:off x="6638924" y="1562110"/>
            <a:ext cx="1543050" cy="369332"/>
          </a:xfrm>
          <a:prstGeom prst="rect">
            <a:avLst/>
          </a:prstGeom>
          <a:noFill/>
        </p:spPr>
        <p:txBody>
          <a:bodyPr wrap="square" rtlCol="0">
            <a:spAutoFit/>
          </a:bodyPr>
          <a:lstStyle/>
          <a:p>
            <a:pPr algn="ctr"/>
            <a:r>
              <a:rPr lang="en-US" dirty="0"/>
              <a:t>Output Layer</a:t>
            </a:r>
          </a:p>
        </p:txBody>
      </p:sp>
      <p:sp>
        <p:nvSpPr>
          <p:cNvPr id="49" name="Oval 48">
            <a:extLst>
              <a:ext uri="{FF2B5EF4-FFF2-40B4-BE49-F238E27FC236}">
                <a16:creationId xmlns:a16="http://schemas.microsoft.com/office/drawing/2014/main" id="{A0666896-78A3-FF4C-A8C6-F0FB135FF4C1}"/>
              </a:ext>
            </a:extLst>
          </p:cNvPr>
          <p:cNvSpPr/>
          <p:nvPr/>
        </p:nvSpPr>
        <p:spPr>
          <a:xfrm>
            <a:off x="6128716" y="3642286"/>
            <a:ext cx="1020417" cy="992257"/>
          </a:xfrm>
          <a:prstGeom prst="ellipse">
            <a:avLst/>
          </a:prstGeom>
          <a:solidFill>
            <a:srgbClr val="4F81BD">
              <a:alpha val="6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51" name="Straight Arrow Connector 50">
            <a:extLst>
              <a:ext uri="{FF2B5EF4-FFF2-40B4-BE49-F238E27FC236}">
                <a16:creationId xmlns:a16="http://schemas.microsoft.com/office/drawing/2014/main" id="{7B90345A-889C-BE4B-B9E5-2B0B193AE4F9}"/>
              </a:ext>
            </a:extLst>
          </p:cNvPr>
          <p:cNvCxnSpPr>
            <a:cxnSpLocks/>
          </p:cNvCxnSpPr>
          <p:nvPr/>
        </p:nvCxnSpPr>
        <p:spPr>
          <a:xfrm flipV="1">
            <a:off x="5025886" y="4684643"/>
            <a:ext cx="1222514" cy="813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D19A2E9-E5CD-D343-B527-970CE5053C8F}"/>
              </a:ext>
            </a:extLst>
          </p:cNvPr>
          <p:cNvCxnSpPr>
            <a:cxnSpLocks/>
          </p:cNvCxnSpPr>
          <p:nvPr/>
        </p:nvCxnSpPr>
        <p:spPr>
          <a:xfrm flipV="1">
            <a:off x="5057981" y="4152071"/>
            <a:ext cx="9657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0F5DFC1-22D2-C64D-9BE7-6751AA656A83}"/>
              </a:ext>
            </a:extLst>
          </p:cNvPr>
          <p:cNvCxnSpPr>
            <a:cxnSpLocks/>
          </p:cNvCxnSpPr>
          <p:nvPr/>
        </p:nvCxnSpPr>
        <p:spPr>
          <a:xfrm>
            <a:off x="5032925" y="2594708"/>
            <a:ext cx="1215475" cy="1061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9971CDD-FC32-7544-8A49-476030112975}"/>
              </a:ext>
            </a:extLst>
          </p:cNvPr>
          <p:cNvSpPr txBox="1"/>
          <p:nvPr/>
        </p:nvSpPr>
        <p:spPr>
          <a:xfrm rot="20477554">
            <a:off x="2913612" y="2497864"/>
            <a:ext cx="702780" cy="369332"/>
          </a:xfrm>
          <a:prstGeom prst="rect">
            <a:avLst/>
          </a:prstGeom>
          <a:noFill/>
        </p:spPr>
        <p:txBody>
          <a:bodyPr wrap="square" rtlCol="0">
            <a:spAutoFit/>
          </a:bodyPr>
          <a:lstStyle/>
          <a:p>
            <a:r>
              <a:rPr lang="en-US" dirty="0"/>
              <a:t>w</a:t>
            </a:r>
            <a:r>
              <a:rPr lang="en-US" baseline="-25000" dirty="0"/>
              <a:t>13</a:t>
            </a:r>
          </a:p>
        </p:txBody>
      </p:sp>
      <p:sp>
        <p:nvSpPr>
          <p:cNvPr id="58" name="TextBox 57">
            <a:extLst>
              <a:ext uri="{FF2B5EF4-FFF2-40B4-BE49-F238E27FC236}">
                <a16:creationId xmlns:a16="http://schemas.microsoft.com/office/drawing/2014/main" id="{0C747DC9-1C23-6245-A12B-EF11822DF1B7}"/>
              </a:ext>
            </a:extLst>
          </p:cNvPr>
          <p:cNvSpPr txBox="1"/>
          <p:nvPr/>
        </p:nvSpPr>
        <p:spPr>
          <a:xfrm rot="19546462">
            <a:off x="2763616" y="4212364"/>
            <a:ext cx="702780" cy="369332"/>
          </a:xfrm>
          <a:prstGeom prst="rect">
            <a:avLst/>
          </a:prstGeom>
          <a:noFill/>
        </p:spPr>
        <p:txBody>
          <a:bodyPr wrap="square" rtlCol="0">
            <a:spAutoFit/>
          </a:bodyPr>
          <a:lstStyle/>
          <a:p>
            <a:r>
              <a:rPr lang="en-US" dirty="0"/>
              <a:t>w</a:t>
            </a:r>
            <a:r>
              <a:rPr lang="en-US" baseline="-25000" dirty="0"/>
              <a:t>24</a:t>
            </a:r>
          </a:p>
        </p:txBody>
      </p:sp>
      <p:sp>
        <p:nvSpPr>
          <p:cNvPr id="59" name="TextBox 58">
            <a:extLst>
              <a:ext uri="{FF2B5EF4-FFF2-40B4-BE49-F238E27FC236}">
                <a16:creationId xmlns:a16="http://schemas.microsoft.com/office/drawing/2014/main" id="{32B3BB74-68B2-3A4D-957F-5C4FCAFB352C}"/>
              </a:ext>
            </a:extLst>
          </p:cNvPr>
          <p:cNvSpPr txBox="1"/>
          <p:nvPr/>
        </p:nvSpPr>
        <p:spPr>
          <a:xfrm rot="1478372">
            <a:off x="3034541" y="4892145"/>
            <a:ext cx="702780" cy="369332"/>
          </a:xfrm>
          <a:prstGeom prst="rect">
            <a:avLst/>
          </a:prstGeom>
          <a:noFill/>
        </p:spPr>
        <p:txBody>
          <a:bodyPr wrap="square" rtlCol="0">
            <a:spAutoFit/>
          </a:bodyPr>
          <a:lstStyle/>
          <a:p>
            <a:r>
              <a:rPr lang="en-US" dirty="0"/>
              <a:t>w</a:t>
            </a:r>
            <a:r>
              <a:rPr lang="en-US" baseline="-25000" dirty="0"/>
              <a:t>25</a:t>
            </a:r>
          </a:p>
        </p:txBody>
      </p:sp>
      <p:sp>
        <p:nvSpPr>
          <p:cNvPr id="60" name="TextBox 59">
            <a:extLst>
              <a:ext uri="{FF2B5EF4-FFF2-40B4-BE49-F238E27FC236}">
                <a16:creationId xmlns:a16="http://schemas.microsoft.com/office/drawing/2014/main" id="{F7BF3701-2D21-9143-87CC-7E6BAA22917C}"/>
              </a:ext>
            </a:extLst>
          </p:cNvPr>
          <p:cNvSpPr txBox="1"/>
          <p:nvPr/>
        </p:nvSpPr>
        <p:spPr>
          <a:xfrm rot="1478372">
            <a:off x="2909284" y="3149437"/>
            <a:ext cx="702780" cy="369332"/>
          </a:xfrm>
          <a:prstGeom prst="rect">
            <a:avLst/>
          </a:prstGeom>
          <a:noFill/>
        </p:spPr>
        <p:txBody>
          <a:bodyPr wrap="square" rtlCol="0">
            <a:spAutoFit/>
          </a:bodyPr>
          <a:lstStyle/>
          <a:p>
            <a:r>
              <a:rPr lang="en-US" dirty="0"/>
              <a:t>w</a:t>
            </a:r>
            <a:r>
              <a:rPr lang="en-US" baseline="-25000" dirty="0"/>
              <a:t>14</a:t>
            </a:r>
          </a:p>
        </p:txBody>
      </p:sp>
      <p:sp>
        <p:nvSpPr>
          <p:cNvPr id="61" name="TextBox 60">
            <a:extLst>
              <a:ext uri="{FF2B5EF4-FFF2-40B4-BE49-F238E27FC236}">
                <a16:creationId xmlns:a16="http://schemas.microsoft.com/office/drawing/2014/main" id="{C473F707-AEB0-ED4D-A46C-0FC28452973E}"/>
              </a:ext>
            </a:extLst>
          </p:cNvPr>
          <p:cNvSpPr txBox="1"/>
          <p:nvPr/>
        </p:nvSpPr>
        <p:spPr>
          <a:xfrm rot="17768618">
            <a:off x="2553259" y="3830516"/>
            <a:ext cx="702780" cy="369332"/>
          </a:xfrm>
          <a:prstGeom prst="rect">
            <a:avLst/>
          </a:prstGeom>
          <a:noFill/>
        </p:spPr>
        <p:txBody>
          <a:bodyPr wrap="square" rtlCol="0">
            <a:spAutoFit/>
          </a:bodyPr>
          <a:lstStyle/>
          <a:p>
            <a:r>
              <a:rPr lang="en-US" dirty="0"/>
              <a:t>w</a:t>
            </a:r>
            <a:r>
              <a:rPr lang="en-US" baseline="-25000" dirty="0"/>
              <a:t>23</a:t>
            </a:r>
          </a:p>
        </p:txBody>
      </p:sp>
      <p:sp>
        <p:nvSpPr>
          <p:cNvPr id="62" name="TextBox 61">
            <a:extLst>
              <a:ext uri="{FF2B5EF4-FFF2-40B4-BE49-F238E27FC236}">
                <a16:creationId xmlns:a16="http://schemas.microsoft.com/office/drawing/2014/main" id="{01518FF1-47A3-BB48-9E60-51595582FF90}"/>
              </a:ext>
            </a:extLst>
          </p:cNvPr>
          <p:cNvSpPr txBox="1"/>
          <p:nvPr/>
        </p:nvSpPr>
        <p:spPr>
          <a:xfrm rot="3422068">
            <a:off x="3118948" y="4068235"/>
            <a:ext cx="702780" cy="369332"/>
          </a:xfrm>
          <a:prstGeom prst="rect">
            <a:avLst/>
          </a:prstGeom>
          <a:noFill/>
        </p:spPr>
        <p:txBody>
          <a:bodyPr wrap="square" rtlCol="0">
            <a:spAutoFit/>
          </a:bodyPr>
          <a:lstStyle/>
          <a:p>
            <a:r>
              <a:rPr lang="en-US" dirty="0"/>
              <a:t>w</a:t>
            </a:r>
            <a:r>
              <a:rPr lang="en-US" baseline="-25000" dirty="0"/>
              <a:t>15</a:t>
            </a:r>
          </a:p>
        </p:txBody>
      </p:sp>
      <p:sp>
        <p:nvSpPr>
          <p:cNvPr id="63" name="TextBox 62">
            <a:extLst>
              <a:ext uri="{FF2B5EF4-FFF2-40B4-BE49-F238E27FC236}">
                <a16:creationId xmlns:a16="http://schemas.microsoft.com/office/drawing/2014/main" id="{CF2DC220-DF4D-4F41-8168-9FD191BADFA3}"/>
              </a:ext>
            </a:extLst>
          </p:cNvPr>
          <p:cNvSpPr txBox="1"/>
          <p:nvPr/>
        </p:nvSpPr>
        <p:spPr>
          <a:xfrm rot="2342169">
            <a:off x="5516009" y="2863334"/>
            <a:ext cx="702780" cy="369332"/>
          </a:xfrm>
          <a:prstGeom prst="rect">
            <a:avLst/>
          </a:prstGeom>
          <a:noFill/>
        </p:spPr>
        <p:txBody>
          <a:bodyPr wrap="square" rtlCol="0">
            <a:spAutoFit/>
          </a:bodyPr>
          <a:lstStyle/>
          <a:p>
            <a:r>
              <a:rPr lang="en-US" dirty="0"/>
              <a:t>w</a:t>
            </a:r>
            <a:r>
              <a:rPr lang="en-US" baseline="-25000" dirty="0"/>
              <a:t>36</a:t>
            </a:r>
          </a:p>
        </p:txBody>
      </p:sp>
      <p:sp>
        <p:nvSpPr>
          <p:cNvPr id="64" name="TextBox 63">
            <a:extLst>
              <a:ext uri="{FF2B5EF4-FFF2-40B4-BE49-F238E27FC236}">
                <a16:creationId xmlns:a16="http://schemas.microsoft.com/office/drawing/2014/main" id="{4848854B-B416-2A48-BA7D-1D7F1BD9C851}"/>
              </a:ext>
            </a:extLst>
          </p:cNvPr>
          <p:cNvSpPr txBox="1"/>
          <p:nvPr/>
        </p:nvSpPr>
        <p:spPr>
          <a:xfrm>
            <a:off x="5231708" y="3745431"/>
            <a:ext cx="702780" cy="369332"/>
          </a:xfrm>
          <a:prstGeom prst="rect">
            <a:avLst/>
          </a:prstGeom>
          <a:noFill/>
        </p:spPr>
        <p:txBody>
          <a:bodyPr wrap="square" rtlCol="0">
            <a:spAutoFit/>
          </a:bodyPr>
          <a:lstStyle/>
          <a:p>
            <a:r>
              <a:rPr lang="en-US" dirty="0"/>
              <a:t>w</a:t>
            </a:r>
            <a:r>
              <a:rPr lang="en-US" baseline="-25000" dirty="0"/>
              <a:t>46</a:t>
            </a:r>
          </a:p>
        </p:txBody>
      </p:sp>
      <p:sp>
        <p:nvSpPr>
          <p:cNvPr id="65" name="TextBox 64">
            <a:extLst>
              <a:ext uri="{FF2B5EF4-FFF2-40B4-BE49-F238E27FC236}">
                <a16:creationId xmlns:a16="http://schemas.microsoft.com/office/drawing/2014/main" id="{28C5C601-9E9F-D349-BE1D-FF672725D5E7}"/>
              </a:ext>
            </a:extLst>
          </p:cNvPr>
          <p:cNvSpPr txBox="1"/>
          <p:nvPr/>
        </p:nvSpPr>
        <p:spPr>
          <a:xfrm rot="19485875">
            <a:off x="5255726" y="4707479"/>
            <a:ext cx="702780" cy="369332"/>
          </a:xfrm>
          <a:prstGeom prst="rect">
            <a:avLst/>
          </a:prstGeom>
          <a:noFill/>
        </p:spPr>
        <p:txBody>
          <a:bodyPr wrap="square" rtlCol="0">
            <a:spAutoFit/>
          </a:bodyPr>
          <a:lstStyle/>
          <a:p>
            <a:r>
              <a:rPr lang="en-US" dirty="0"/>
              <a:t>w</a:t>
            </a:r>
            <a:r>
              <a:rPr lang="en-US" baseline="-25000" dirty="0"/>
              <a:t>56</a:t>
            </a:r>
          </a:p>
        </p:txBody>
      </p:sp>
      <p:cxnSp>
        <p:nvCxnSpPr>
          <p:cNvPr id="66" name="Straight Arrow Connector 65">
            <a:extLst>
              <a:ext uri="{FF2B5EF4-FFF2-40B4-BE49-F238E27FC236}">
                <a16:creationId xmlns:a16="http://schemas.microsoft.com/office/drawing/2014/main" id="{5299C289-61DA-D046-8E61-56004C367507}"/>
              </a:ext>
            </a:extLst>
          </p:cNvPr>
          <p:cNvCxnSpPr>
            <a:cxnSpLocks/>
          </p:cNvCxnSpPr>
          <p:nvPr/>
        </p:nvCxnSpPr>
        <p:spPr>
          <a:xfrm flipV="1">
            <a:off x="7324311" y="4138413"/>
            <a:ext cx="9657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5E8571E-15FB-BF4A-816C-50A8B3888C9E}"/>
              </a:ext>
            </a:extLst>
          </p:cNvPr>
          <p:cNvSpPr txBox="1"/>
          <p:nvPr/>
        </p:nvSpPr>
        <p:spPr>
          <a:xfrm>
            <a:off x="8348040" y="3930097"/>
            <a:ext cx="702780" cy="369332"/>
          </a:xfrm>
          <a:prstGeom prst="rect">
            <a:avLst/>
          </a:prstGeom>
          <a:noFill/>
        </p:spPr>
        <p:txBody>
          <a:bodyPr wrap="square" rtlCol="0">
            <a:spAutoFit/>
          </a:bodyPr>
          <a:lstStyle/>
          <a:p>
            <a:r>
              <a:rPr lang="en-US" dirty="0"/>
              <a:t>y</a:t>
            </a:r>
            <a:endParaRPr lang="en-US" baseline="-25000" dirty="0"/>
          </a:p>
        </p:txBody>
      </p:sp>
      <p:pic>
        <p:nvPicPr>
          <p:cNvPr id="69" name="Picture 68">
            <a:extLst>
              <a:ext uri="{FF2B5EF4-FFF2-40B4-BE49-F238E27FC236}">
                <a16:creationId xmlns:a16="http://schemas.microsoft.com/office/drawing/2014/main" id="{A49420D0-F741-434A-8DF2-1273C256BA49}"/>
              </a:ext>
            </a:extLst>
          </p:cNvPr>
          <p:cNvPicPr>
            <a:picLocks noChangeAspect="1"/>
          </p:cNvPicPr>
          <p:nvPr/>
        </p:nvPicPr>
        <p:blipFill>
          <a:blip r:embed="rId2"/>
          <a:stretch>
            <a:fillRect/>
          </a:stretch>
        </p:blipFill>
        <p:spPr>
          <a:xfrm>
            <a:off x="4257071" y="5933011"/>
            <a:ext cx="371437" cy="241906"/>
          </a:xfrm>
          <a:prstGeom prst="rect">
            <a:avLst/>
          </a:prstGeom>
        </p:spPr>
      </p:pic>
      <p:pic>
        <p:nvPicPr>
          <p:cNvPr id="70" name="Picture 69">
            <a:extLst>
              <a:ext uri="{FF2B5EF4-FFF2-40B4-BE49-F238E27FC236}">
                <a16:creationId xmlns:a16="http://schemas.microsoft.com/office/drawing/2014/main" id="{41F1CD15-F5D2-7245-9DD4-DBA56A380564}"/>
              </a:ext>
            </a:extLst>
          </p:cNvPr>
          <p:cNvPicPr>
            <a:picLocks noChangeAspect="1"/>
          </p:cNvPicPr>
          <p:nvPr/>
        </p:nvPicPr>
        <p:blipFill>
          <a:blip r:embed="rId2"/>
          <a:stretch>
            <a:fillRect/>
          </a:stretch>
        </p:blipFill>
        <p:spPr>
          <a:xfrm>
            <a:off x="4260591" y="4321841"/>
            <a:ext cx="371437" cy="241906"/>
          </a:xfrm>
          <a:prstGeom prst="rect">
            <a:avLst/>
          </a:prstGeom>
        </p:spPr>
      </p:pic>
      <p:pic>
        <p:nvPicPr>
          <p:cNvPr id="71" name="Picture 70">
            <a:extLst>
              <a:ext uri="{FF2B5EF4-FFF2-40B4-BE49-F238E27FC236}">
                <a16:creationId xmlns:a16="http://schemas.microsoft.com/office/drawing/2014/main" id="{86F0D493-36DF-7845-91DF-7C21990E8A9E}"/>
              </a:ext>
            </a:extLst>
          </p:cNvPr>
          <p:cNvPicPr>
            <a:picLocks noChangeAspect="1"/>
          </p:cNvPicPr>
          <p:nvPr/>
        </p:nvPicPr>
        <p:blipFill>
          <a:blip r:embed="rId2"/>
          <a:stretch>
            <a:fillRect/>
          </a:stretch>
        </p:blipFill>
        <p:spPr>
          <a:xfrm>
            <a:off x="4245783" y="2694502"/>
            <a:ext cx="371437" cy="241906"/>
          </a:xfrm>
          <a:prstGeom prst="rect">
            <a:avLst/>
          </a:prstGeom>
        </p:spPr>
      </p:pic>
      <p:pic>
        <p:nvPicPr>
          <p:cNvPr id="72" name="Picture 71">
            <a:extLst>
              <a:ext uri="{FF2B5EF4-FFF2-40B4-BE49-F238E27FC236}">
                <a16:creationId xmlns:a16="http://schemas.microsoft.com/office/drawing/2014/main" id="{C3D3999A-296F-284A-B0AB-D05CD569DE7E}"/>
              </a:ext>
            </a:extLst>
          </p:cNvPr>
          <p:cNvPicPr>
            <a:picLocks noChangeAspect="1"/>
          </p:cNvPicPr>
          <p:nvPr/>
        </p:nvPicPr>
        <p:blipFill>
          <a:blip r:embed="rId2"/>
          <a:stretch>
            <a:fillRect/>
          </a:stretch>
        </p:blipFill>
        <p:spPr>
          <a:xfrm>
            <a:off x="6453205" y="4299429"/>
            <a:ext cx="371437" cy="241906"/>
          </a:xfrm>
          <a:prstGeom prst="rect">
            <a:avLst/>
          </a:prstGeom>
        </p:spPr>
      </p:pic>
      <p:sp>
        <p:nvSpPr>
          <p:cNvPr id="73" name="TextBox 72">
            <a:extLst>
              <a:ext uri="{FF2B5EF4-FFF2-40B4-BE49-F238E27FC236}">
                <a16:creationId xmlns:a16="http://schemas.microsoft.com/office/drawing/2014/main" id="{0ACDD6E5-3511-014F-B05B-D28E37303DE4}"/>
              </a:ext>
            </a:extLst>
          </p:cNvPr>
          <p:cNvSpPr txBox="1"/>
          <p:nvPr/>
        </p:nvSpPr>
        <p:spPr>
          <a:xfrm>
            <a:off x="6301270" y="4953000"/>
            <a:ext cx="2537930" cy="369332"/>
          </a:xfrm>
          <a:prstGeom prst="rect">
            <a:avLst/>
          </a:prstGeom>
          <a:noFill/>
        </p:spPr>
        <p:txBody>
          <a:bodyPr wrap="square" rtlCol="0">
            <a:spAutoFit/>
          </a:bodyPr>
          <a:lstStyle/>
          <a:p>
            <a:pPr algn="ctr"/>
            <a:r>
              <a:rPr lang="en-US" dirty="0"/>
              <a:t>Activation Function </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E25AF3B7-DAC4-C544-B0C7-5F979F31A56D}"/>
                  </a:ext>
                </a:extLst>
              </p:cNvPr>
              <p:cNvSpPr txBox="1"/>
              <p:nvPr/>
            </p:nvSpPr>
            <p:spPr>
              <a:xfrm>
                <a:off x="3635188" y="1855694"/>
                <a:ext cx="449265" cy="369332"/>
              </a:xfrm>
              <a:prstGeom prst="rect">
                <a:avLst/>
              </a:prstGeom>
              <a:noFill/>
            </p:spPr>
            <p:txBody>
              <a:bodyPr wrap="square" rtlCol="0">
                <a:spAutoFit/>
              </a:bodyPr>
              <a:lstStyle/>
              <a:p>
                <a:pPr algn="ctr"/>
                <a14:m>
                  <m:oMath xmlns:m="http://schemas.openxmlformats.org/officeDocument/2006/math">
                    <m:r>
                      <a:rPr lang="en-US" i="1" dirty="0" smtClean="0">
                        <a:latin typeface="Cambria Math" panose="02040503050406030204" pitchFamily="18" charset="0"/>
                        <a:ea typeface="Cambria Math" panose="02040503050406030204" pitchFamily="18" charset="0"/>
                      </a:rPr>
                      <m:t>𝜃</m:t>
                    </m:r>
                  </m:oMath>
                </a14:m>
                <a:r>
                  <a:rPr lang="en-US" baseline="-25000" dirty="0"/>
                  <a:t>3</a:t>
                </a:r>
              </a:p>
            </p:txBody>
          </p:sp>
        </mc:Choice>
        <mc:Fallback xmlns="">
          <p:sp>
            <p:nvSpPr>
              <p:cNvPr id="74" name="TextBox 73">
                <a:extLst>
                  <a:ext uri="{FF2B5EF4-FFF2-40B4-BE49-F238E27FC236}">
                    <a16:creationId xmlns:a16="http://schemas.microsoft.com/office/drawing/2014/main" id="{E25AF3B7-DAC4-C544-B0C7-5F979F31A56D}"/>
                  </a:ext>
                </a:extLst>
              </p:cNvPr>
              <p:cNvSpPr txBox="1">
                <a:spLocks noRot="1" noChangeAspect="1" noMove="1" noResize="1" noEditPoints="1" noAdjustHandles="1" noChangeArrowheads="1" noChangeShapeType="1" noTextEdit="1"/>
              </p:cNvSpPr>
              <p:nvPr/>
            </p:nvSpPr>
            <p:spPr>
              <a:xfrm>
                <a:off x="3635188" y="1855694"/>
                <a:ext cx="449265" cy="369332"/>
              </a:xfrm>
              <a:prstGeom prst="rect">
                <a:avLst/>
              </a:prstGeom>
              <a:blipFill>
                <a:blip r:embed="rId3"/>
                <a:stretch>
                  <a:fillRect b="-16667"/>
                </a:stretch>
              </a:blipFill>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6807CD33-AD7A-3243-A582-AAAF9479DAD3}"/>
              </a:ext>
            </a:extLst>
          </p:cNvPr>
          <p:cNvCxnSpPr>
            <a:cxnSpLocks/>
          </p:cNvCxnSpPr>
          <p:nvPr/>
        </p:nvCxnSpPr>
        <p:spPr>
          <a:xfrm>
            <a:off x="3850341" y="2232212"/>
            <a:ext cx="0" cy="265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5C0F7568-FEDB-9D42-BCCE-8C0088CE91A6}"/>
                  </a:ext>
                </a:extLst>
              </p:cNvPr>
              <p:cNvSpPr txBox="1"/>
              <p:nvPr/>
            </p:nvSpPr>
            <p:spPr>
              <a:xfrm>
                <a:off x="3697941" y="3212068"/>
                <a:ext cx="449265"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𝜃</m:t>
                      </m:r>
                      <m:r>
                        <a:rPr lang="en-US" b="0" i="0" baseline="-25000" dirty="0" smtClean="0">
                          <a:latin typeface="Cambria Math" panose="02040503050406030204" pitchFamily="18" charset="0"/>
                          <a:ea typeface="Cambria Math" panose="02040503050406030204" pitchFamily="18" charset="0"/>
                        </a:rPr>
                        <m:t>4</m:t>
                      </m:r>
                    </m:oMath>
                  </m:oMathPara>
                </a14:m>
                <a:endParaRPr lang="en-US" baseline="-25000" dirty="0"/>
              </a:p>
            </p:txBody>
          </p:sp>
        </mc:Choice>
        <mc:Fallback xmlns="">
          <p:sp>
            <p:nvSpPr>
              <p:cNvPr id="78" name="TextBox 77">
                <a:extLst>
                  <a:ext uri="{FF2B5EF4-FFF2-40B4-BE49-F238E27FC236}">
                    <a16:creationId xmlns:a16="http://schemas.microsoft.com/office/drawing/2014/main" id="{5C0F7568-FEDB-9D42-BCCE-8C0088CE91A6}"/>
                  </a:ext>
                </a:extLst>
              </p:cNvPr>
              <p:cNvSpPr txBox="1">
                <a:spLocks noRot="1" noChangeAspect="1" noMove="1" noResize="1" noEditPoints="1" noAdjustHandles="1" noChangeArrowheads="1" noChangeShapeType="1" noTextEdit="1"/>
              </p:cNvSpPr>
              <p:nvPr/>
            </p:nvSpPr>
            <p:spPr>
              <a:xfrm>
                <a:off x="3697941" y="3212068"/>
                <a:ext cx="449265" cy="369332"/>
              </a:xfrm>
              <a:prstGeom prst="rect">
                <a:avLst/>
              </a:prstGeom>
              <a:blipFill>
                <a:blip r:embed="rId4"/>
                <a:stretch>
                  <a:fillRect/>
                </a:stretch>
              </a:blipFill>
            </p:spPr>
            <p:txBody>
              <a:bodyPr/>
              <a:lstStyle/>
              <a:p>
                <a:r>
                  <a:rPr lang="en-US">
                    <a:noFill/>
                  </a:rPr>
                  <a:t> </a:t>
                </a:r>
              </a:p>
            </p:txBody>
          </p:sp>
        </mc:Fallback>
      </mc:AlternateContent>
      <p:cxnSp>
        <p:nvCxnSpPr>
          <p:cNvPr id="79" name="Straight Arrow Connector 78">
            <a:extLst>
              <a:ext uri="{FF2B5EF4-FFF2-40B4-BE49-F238E27FC236}">
                <a16:creationId xmlns:a16="http://schemas.microsoft.com/office/drawing/2014/main" id="{A3C1EFA1-469A-1E47-A593-CA44ECBD0CB8}"/>
              </a:ext>
            </a:extLst>
          </p:cNvPr>
          <p:cNvCxnSpPr>
            <a:cxnSpLocks/>
          </p:cNvCxnSpPr>
          <p:nvPr/>
        </p:nvCxnSpPr>
        <p:spPr>
          <a:xfrm>
            <a:off x="3913094" y="3544282"/>
            <a:ext cx="0" cy="265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30E5CCD-E801-6F49-8DC8-A42F16EB11F7}"/>
                  </a:ext>
                </a:extLst>
              </p:cNvPr>
              <p:cNvSpPr txBox="1"/>
              <p:nvPr/>
            </p:nvSpPr>
            <p:spPr>
              <a:xfrm>
                <a:off x="3741735" y="4736068"/>
                <a:ext cx="449265"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𝜃</m:t>
                      </m:r>
                      <m:r>
                        <a:rPr lang="en-US" b="0" i="0" baseline="-25000" dirty="0" smtClean="0">
                          <a:latin typeface="Cambria Math" panose="02040503050406030204" pitchFamily="18" charset="0"/>
                          <a:ea typeface="Cambria Math" panose="02040503050406030204" pitchFamily="18" charset="0"/>
                        </a:rPr>
                        <m:t>5</m:t>
                      </m:r>
                    </m:oMath>
                  </m:oMathPara>
                </a14:m>
                <a:endParaRPr lang="en-US" baseline="-25000" dirty="0"/>
              </a:p>
            </p:txBody>
          </p:sp>
        </mc:Choice>
        <mc:Fallback xmlns="">
          <p:sp>
            <p:nvSpPr>
              <p:cNvPr id="80" name="TextBox 79">
                <a:extLst>
                  <a:ext uri="{FF2B5EF4-FFF2-40B4-BE49-F238E27FC236}">
                    <a16:creationId xmlns:a16="http://schemas.microsoft.com/office/drawing/2014/main" id="{D30E5CCD-E801-6F49-8DC8-A42F16EB11F7}"/>
                  </a:ext>
                </a:extLst>
              </p:cNvPr>
              <p:cNvSpPr txBox="1">
                <a:spLocks noRot="1" noChangeAspect="1" noMove="1" noResize="1" noEditPoints="1" noAdjustHandles="1" noChangeArrowheads="1" noChangeShapeType="1" noTextEdit="1"/>
              </p:cNvSpPr>
              <p:nvPr/>
            </p:nvSpPr>
            <p:spPr>
              <a:xfrm>
                <a:off x="3741735" y="4736068"/>
                <a:ext cx="449265" cy="369332"/>
              </a:xfrm>
              <a:prstGeom prst="rect">
                <a:avLst/>
              </a:prstGeom>
              <a:blipFill>
                <a:blip r:embed="rId5"/>
                <a:stretch>
                  <a:fillRect/>
                </a:stretch>
              </a:blipFill>
            </p:spPr>
            <p:txBody>
              <a:bodyPr/>
              <a:lstStyle/>
              <a:p>
                <a:r>
                  <a:rPr lang="en-US">
                    <a:noFill/>
                  </a:rPr>
                  <a:t> </a:t>
                </a:r>
              </a:p>
            </p:txBody>
          </p:sp>
        </mc:Fallback>
      </mc:AlternateContent>
      <p:cxnSp>
        <p:nvCxnSpPr>
          <p:cNvPr id="81" name="Straight Arrow Connector 80">
            <a:extLst>
              <a:ext uri="{FF2B5EF4-FFF2-40B4-BE49-F238E27FC236}">
                <a16:creationId xmlns:a16="http://schemas.microsoft.com/office/drawing/2014/main" id="{867B1A99-C631-754B-AEBB-C92A06262AF4}"/>
              </a:ext>
            </a:extLst>
          </p:cNvPr>
          <p:cNvCxnSpPr>
            <a:cxnSpLocks/>
          </p:cNvCxnSpPr>
          <p:nvPr/>
        </p:nvCxnSpPr>
        <p:spPr>
          <a:xfrm>
            <a:off x="3956888" y="5068282"/>
            <a:ext cx="0" cy="265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5500C235-08FF-5248-8E5D-70C23A4C81D2}"/>
                  </a:ext>
                </a:extLst>
              </p:cNvPr>
              <p:cNvSpPr txBox="1"/>
              <p:nvPr/>
            </p:nvSpPr>
            <p:spPr>
              <a:xfrm>
                <a:off x="6027735" y="2819400"/>
                <a:ext cx="449265"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𝜃</m:t>
                      </m:r>
                      <m:r>
                        <a:rPr lang="en-US" b="0" i="0" baseline="-25000" dirty="0" smtClean="0">
                          <a:latin typeface="Cambria Math" panose="02040503050406030204" pitchFamily="18" charset="0"/>
                          <a:ea typeface="Cambria Math" panose="02040503050406030204" pitchFamily="18" charset="0"/>
                        </a:rPr>
                        <m:t>6</m:t>
                      </m:r>
                    </m:oMath>
                  </m:oMathPara>
                </a14:m>
                <a:endParaRPr lang="en-US" baseline="-25000" dirty="0"/>
              </a:p>
            </p:txBody>
          </p:sp>
        </mc:Choice>
        <mc:Fallback xmlns="">
          <p:sp>
            <p:nvSpPr>
              <p:cNvPr id="83" name="TextBox 82">
                <a:extLst>
                  <a:ext uri="{FF2B5EF4-FFF2-40B4-BE49-F238E27FC236}">
                    <a16:creationId xmlns:a16="http://schemas.microsoft.com/office/drawing/2014/main" id="{5500C235-08FF-5248-8E5D-70C23A4C81D2}"/>
                  </a:ext>
                </a:extLst>
              </p:cNvPr>
              <p:cNvSpPr txBox="1">
                <a:spLocks noRot="1" noChangeAspect="1" noMove="1" noResize="1" noEditPoints="1" noAdjustHandles="1" noChangeArrowheads="1" noChangeShapeType="1" noTextEdit="1"/>
              </p:cNvSpPr>
              <p:nvPr/>
            </p:nvSpPr>
            <p:spPr>
              <a:xfrm>
                <a:off x="6027735" y="2819400"/>
                <a:ext cx="449265" cy="369332"/>
              </a:xfrm>
              <a:prstGeom prst="rect">
                <a:avLst/>
              </a:prstGeom>
              <a:blipFill>
                <a:blip r:embed="rId6"/>
                <a:stretch>
                  <a:fillRect/>
                </a:stretch>
              </a:blipFill>
            </p:spPr>
            <p:txBody>
              <a:bodyPr/>
              <a:lstStyle/>
              <a:p>
                <a:r>
                  <a:rPr lang="en-US">
                    <a:noFill/>
                  </a:rPr>
                  <a:t> </a:t>
                </a:r>
              </a:p>
            </p:txBody>
          </p:sp>
        </mc:Fallback>
      </mc:AlternateContent>
      <p:cxnSp>
        <p:nvCxnSpPr>
          <p:cNvPr id="84" name="Straight Arrow Connector 83">
            <a:extLst>
              <a:ext uri="{FF2B5EF4-FFF2-40B4-BE49-F238E27FC236}">
                <a16:creationId xmlns:a16="http://schemas.microsoft.com/office/drawing/2014/main" id="{30BFED6E-6943-0A4A-B024-9E51A84995F3}"/>
              </a:ext>
            </a:extLst>
          </p:cNvPr>
          <p:cNvCxnSpPr>
            <a:cxnSpLocks/>
          </p:cNvCxnSpPr>
          <p:nvPr/>
        </p:nvCxnSpPr>
        <p:spPr>
          <a:xfrm>
            <a:off x="6242888" y="3151614"/>
            <a:ext cx="0" cy="265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06EE6A85-F17E-784D-B43F-278D5E03CD96}"/>
              </a:ext>
            </a:extLst>
          </p:cNvPr>
          <p:cNvPicPr>
            <a:picLocks noChangeAspect="1"/>
          </p:cNvPicPr>
          <p:nvPr/>
        </p:nvPicPr>
        <p:blipFill rotWithShape="1">
          <a:blip r:embed="rId7"/>
          <a:srcRect t="16072"/>
          <a:stretch/>
        </p:blipFill>
        <p:spPr>
          <a:xfrm>
            <a:off x="5925365" y="5378837"/>
            <a:ext cx="2970168" cy="1250563"/>
          </a:xfrm>
          <a:prstGeom prst="rect">
            <a:avLst/>
          </a:prstGeom>
        </p:spPr>
      </p:pic>
      <p:sp>
        <p:nvSpPr>
          <p:cNvPr id="86" name="TextBox 85">
            <a:extLst>
              <a:ext uri="{FF2B5EF4-FFF2-40B4-BE49-F238E27FC236}">
                <a16:creationId xmlns:a16="http://schemas.microsoft.com/office/drawing/2014/main" id="{34047841-417A-4647-9E87-D8E4A5E5D7B5}"/>
              </a:ext>
            </a:extLst>
          </p:cNvPr>
          <p:cNvSpPr txBox="1"/>
          <p:nvPr/>
        </p:nvSpPr>
        <p:spPr>
          <a:xfrm>
            <a:off x="6477000" y="4299429"/>
            <a:ext cx="524289" cy="261610"/>
          </a:xfrm>
          <a:prstGeom prst="rect">
            <a:avLst/>
          </a:prstGeom>
          <a:noFill/>
        </p:spPr>
        <p:txBody>
          <a:bodyPr wrap="square" rtlCol="0">
            <a:spAutoFit/>
          </a:bodyPr>
          <a:lstStyle/>
          <a:p>
            <a:r>
              <a:rPr lang="en-US" sz="1100" dirty="0"/>
              <a:t>AF</a:t>
            </a:r>
          </a:p>
        </p:txBody>
      </p:sp>
      <p:sp>
        <p:nvSpPr>
          <p:cNvPr id="87" name="TextBox 86">
            <a:extLst>
              <a:ext uri="{FF2B5EF4-FFF2-40B4-BE49-F238E27FC236}">
                <a16:creationId xmlns:a16="http://schemas.microsoft.com/office/drawing/2014/main" id="{CDC9F47C-A1B1-0E4E-9F8B-348ABA659949}"/>
              </a:ext>
            </a:extLst>
          </p:cNvPr>
          <p:cNvSpPr txBox="1"/>
          <p:nvPr/>
        </p:nvSpPr>
        <p:spPr>
          <a:xfrm>
            <a:off x="4279911" y="5919564"/>
            <a:ext cx="524289" cy="261610"/>
          </a:xfrm>
          <a:prstGeom prst="rect">
            <a:avLst/>
          </a:prstGeom>
          <a:noFill/>
        </p:spPr>
        <p:txBody>
          <a:bodyPr wrap="square" rtlCol="0">
            <a:spAutoFit/>
          </a:bodyPr>
          <a:lstStyle/>
          <a:p>
            <a:r>
              <a:rPr lang="en-US" sz="1100" dirty="0"/>
              <a:t>AF</a:t>
            </a:r>
          </a:p>
        </p:txBody>
      </p:sp>
      <p:sp>
        <p:nvSpPr>
          <p:cNvPr id="88" name="TextBox 87">
            <a:extLst>
              <a:ext uri="{FF2B5EF4-FFF2-40B4-BE49-F238E27FC236}">
                <a16:creationId xmlns:a16="http://schemas.microsoft.com/office/drawing/2014/main" id="{06E3327A-45DF-A74A-B4B5-B481AA40638F}"/>
              </a:ext>
            </a:extLst>
          </p:cNvPr>
          <p:cNvSpPr txBox="1"/>
          <p:nvPr/>
        </p:nvSpPr>
        <p:spPr>
          <a:xfrm>
            <a:off x="4284390" y="4311989"/>
            <a:ext cx="524289" cy="261610"/>
          </a:xfrm>
          <a:prstGeom prst="rect">
            <a:avLst/>
          </a:prstGeom>
          <a:noFill/>
        </p:spPr>
        <p:txBody>
          <a:bodyPr wrap="square" rtlCol="0">
            <a:spAutoFit/>
          </a:bodyPr>
          <a:lstStyle/>
          <a:p>
            <a:r>
              <a:rPr lang="en-US" sz="1100" dirty="0"/>
              <a:t>AF</a:t>
            </a:r>
          </a:p>
        </p:txBody>
      </p:sp>
      <p:sp>
        <p:nvSpPr>
          <p:cNvPr id="89" name="TextBox 88">
            <a:extLst>
              <a:ext uri="{FF2B5EF4-FFF2-40B4-BE49-F238E27FC236}">
                <a16:creationId xmlns:a16="http://schemas.microsoft.com/office/drawing/2014/main" id="{98856902-5803-F54C-890B-7834A1C33369}"/>
              </a:ext>
            </a:extLst>
          </p:cNvPr>
          <p:cNvSpPr txBox="1"/>
          <p:nvPr/>
        </p:nvSpPr>
        <p:spPr>
          <a:xfrm>
            <a:off x="4261038" y="2685537"/>
            <a:ext cx="524289" cy="261610"/>
          </a:xfrm>
          <a:prstGeom prst="rect">
            <a:avLst/>
          </a:prstGeom>
          <a:noFill/>
        </p:spPr>
        <p:txBody>
          <a:bodyPr wrap="square" rtlCol="0">
            <a:spAutoFit/>
          </a:bodyPr>
          <a:lstStyle/>
          <a:p>
            <a:r>
              <a:rPr lang="en-US" sz="1100" dirty="0"/>
              <a:t>AF</a:t>
            </a:r>
          </a:p>
        </p:txBody>
      </p:sp>
    </p:spTree>
    <p:extLst>
      <p:ext uri="{BB962C8B-B14F-4D97-AF65-F5344CB8AC3E}">
        <p14:creationId xmlns:p14="http://schemas.microsoft.com/office/powerpoint/2010/main" val="291810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animEffect transition="in" filter="fade">
                                      <p:cBhvr>
                                        <p:cTn id="65" dur="500"/>
                                        <p:tgtEl>
                                          <p:spTgt spid="6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500"/>
                                        <p:tgtEl>
                                          <p:spTgt spid="61"/>
                                        </p:tgtEl>
                                      </p:cBhvr>
                                    </p:animEffect>
                                  </p:childTnLst>
                                </p:cTn>
                              </p:par>
                              <p:par>
                                <p:cTn id="71" presetID="10" presetClass="entr" presetSubtype="0" fill="hold" nodeType="with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500"/>
                                        <p:tgtEl>
                                          <p:spTgt spid="1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fade">
                                      <p:cBhvr>
                                        <p:cTn id="78" dur="500"/>
                                        <p:tgtEl>
                                          <p:spTgt spid="58"/>
                                        </p:tgtEl>
                                      </p:cBhvr>
                                    </p:animEffect>
                                  </p:childTnLst>
                                </p:cTn>
                              </p:par>
                              <p:par>
                                <p:cTn id="79" presetID="10" presetClass="entr" presetSubtype="0" fill="hold"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par>
                                <p:cTn id="87" presetID="10" presetClass="entr" presetSubtype="0" fill="hold" nodeType="with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fade">
                                      <p:cBhvr>
                                        <p:cTn id="89" dur="500"/>
                                        <p:tgtEl>
                                          <p:spTgt spid="27"/>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74"/>
                                        </p:tgtEl>
                                        <p:attrNameLst>
                                          <p:attrName>style.visibility</p:attrName>
                                        </p:attrNameLst>
                                      </p:cBhvr>
                                      <p:to>
                                        <p:strVal val="visible"/>
                                      </p:to>
                                    </p:set>
                                    <p:animEffect transition="in" filter="fade">
                                      <p:cBhvr>
                                        <p:cTn id="94" dur="500"/>
                                        <p:tgtEl>
                                          <p:spTgt spid="74"/>
                                        </p:tgtEl>
                                      </p:cBhvr>
                                    </p:animEffect>
                                  </p:childTnLst>
                                </p:cTn>
                              </p:par>
                              <p:par>
                                <p:cTn id="95" presetID="10" presetClass="entr" presetSubtype="0" fill="hold" nodeType="withEffect">
                                  <p:stCondLst>
                                    <p:cond delay="0"/>
                                  </p:stCondLst>
                                  <p:childTnLst>
                                    <p:set>
                                      <p:cBhvr>
                                        <p:cTn id="96" dur="1" fill="hold">
                                          <p:stCondLst>
                                            <p:cond delay="0"/>
                                          </p:stCondLst>
                                        </p:cTn>
                                        <p:tgtEl>
                                          <p:spTgt spid="76"/>
                                        </p:tgtEl>
                                        <p:attrNameLst>
                                          <p:attrName>style.visibility</p:attrName>
                                        </p:attrNameLst>
                                      </p:cBhvr>
                                      <p:to>
                                        <p:strVal val="visible"/>
                                      </p:to>
                                    </p:set>
                                    <p:animEffect transition="in" filter="fade">
                                      <p:cBhvr>
                                        <p:cTn id="97" dur="500"/>
                                        <p:tgtEl>
                                          <p:spTgt spid="76"/>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78"/>
                                        </p:tgtEl>
                                        <p:attrNameLst>
                                          <p:attrName>style.visibility</p:attrName>
                                        </p:attrNameLst>
                                      </p:cBhvr>
                                      <p:to>
                                        <p:strVal val="visible"/>
                                      </p:to>
                                    </p:set>
                                    <p:animEffect transition="in" filter="fade">
                                      <p:cBhvr>
                                        <p:cTn id="102" dur="500"/>
                                        <p:tgtEl>
                                          <p:spTgt spid="78"/>
                                        </p:tgtEl>
                                      </p:cBhvr>
                                    </p:animEffect>
                                  </p:childTnLst>
                                </p:cTn>
                              </p:par>
                              <p:par>
                                <p:cTn id="103" presetID="10" presetClass="entr" presetSubtype="0" fill="hold" nodeType="withEffect">
                                  <p:stCondLst>
                                    <p:cond delay="0"/>
                                  </p:stCondLst>
                                  <p:childTnLst>
                                    <p:set>
                                      <p:cBhvr>
                                        <p:cTn id="104" dur="1" fill="hold">
                                          <p:stCondLst>
                                            <p:cond delay="0"/>
                                          </p:stCondLst>
                                        </p:cTn>
                                        <p:tgtEl>
                                          <p:spTgt spid="79"/>
                                        </p:tgtEl>
                                        <p:attrNameLst>
                                          <p:attrName>style.visibility</p:attrName>
                                        </p:attrNameLst>
                                      </p:cBhvr>
                                      <p:to>
                                        <p:strVal val="visible"/>
                                      </p:to>
                                    </p:set>
                                    <p:animEffect transition="in" filter="fade">
                                      <p:cBhvr>
                                        <p:cTn id="105" dur="500"/>
                                        <p:tgtEl>
                                          <p:spTgt spid="79"/>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80"/>
                                        </p:tgtEl>
                                        <p:attrNameLst>
                                          <p:attrName>style.visibility</p:attrName>
                                        </p:attrNameLst>
                                      </p:cBhvr>
                                      <p:to>
                                        <p:strVal val="visible"/>
                                      </p:to>
                                    </p:set>
                                    <p:animEffect transition="in" filter="fade">
                                      <p:cBhvr>
                                        <p:cTn id="110" dur="500"/>
                                        <p:tgtEl>
                                          <p:spTgt spid="80"/>
                                        </p:tgtEl>
                                      </p:cBhvr>
                                    </p:animEffect>
                                  </p:childTnLst>
                                </p:cTn>
                              </p:par>
                              <p:par>
                                <p:cTn id="111" presetID="10" presetClass="entr" presetSubtype="0" fill="hold" nodeType="withEffect">
                                  <p:stCondLst>
                                    <p:cond delay="0"/>
                                  </p:stCondLst>
                                  <p:childTnLst>
                                    <p:set>
                                      <p:cBhvr>
                                        <p:cTn id="112" dur="1" fill="hold">
                                          <p:stCondLst>
                                            <p:cond delay="0"/>
                                          </p:stCondLst>
                                        </p:cTn>
                                        <p:tgtEl>
                                          <p:spTgt spid="81"/>
                                        </p:tgtEl>
                                        <p:attrNameLst>
                                          <p:attrName>style.visibility</p:attrName>
                                        </p:attrNameLst>
                                      </p:cBhvr>
                                      <p:to>
                                        <p:strVal val="visible"/>
                                      </p:to>
                                    </p:set>
                                    <p:animEffect transition="in" filter="fade">
                                      <p:cBhvr>
                                        <p:cTn id="113" dur="500"/>
                                        <p:tgtEl>
                                          <p:spTgt spid="81"/>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73"/>
                                        </p:tgtEl>
                                        <p:attrNameLst>
                                          <p:attrName>style.visibility</p:attrName>
                                        </p:attrNameLst>
                                      </p:cBhvr>
                                      <p:to>
                                        <p:strVal val="visible"/>
                                      </p:to>
                                    </p:set>
                                    <p:animEffect transition="in" filter="fade">
                                      <p:cBhvr>
                                        <p:cTn id="118" dur="500"/>
                                        <p:tgtEl>
                                          <p:spTgt spid="73"/>
                                        </p:tgtEl>
                                      </p:cBhvr>
                                    </p:animEffect>
                                  </p:childTnLst>
                                </p:cTn>
                              </p:par>
                              <p:par>
                                <p:cTn id="119" presetID="10" presetClass="entr" presetSubtype="0" fill="hold" nodeType="withEffect">
                                  <p:stCondLst>
                                    <p:cond delay="0"/>
                                  </p:stCondLst>
                                  <p:childTnLst>
                                    <p:set>
                                      <p:cBhvr>
                                        <p:cTn id="120" dur="1" fill="hold">
                                          <p:stCondLst>
                                            <p:cond delay="0"/>
                                          </p:stCondLst>
                                        </p:cTn>
                                        <p:tgtEl>
                                          <p:spTgt spid="71"/>
                                        </p:tgtEl>
                                        <p:attrNameLst>
                                          <p:attrName>style.visibility</p:attrName>
                                        </p:attrNameLst>
                                      </p:cBhvr>
                                      <p:to>
                                        <p:strVal val="visible"/>
                                      </p:to>
                                    </p:set>
                                    <p:animEffect transition="in" filter="fade">
                                      <p:cBhvr>
                                        <p:cTn id="121" dur="500"/>
                                        <p:tgtEl>
                                          <p:spTgt spid="71"/>
                                        </p:tgtEl>
                                      </p:cBhvr>
                                    </p:animEffect>
                                  </p:childTnLst>
                                </p:cTn>
                              </p:par>
                              <p:par>
                                <p:cTn id="122" presetID="10" presetClass="entr" presetSubtype="0" fill="hold" nodeType="withEffect">
                                  <p:stCondLst>
                                    <p:cond delay="0"/>
                                  </p:stCondLst>
                                  <p:childTnLst>
                                    <p:set>
                                      <p:cBhvr>
                                        <p:cTn id="123" dur="1" fill="hold">
                                          <p:stCondLst>
                                            <p:cond delay="0"/>
                                          </p:stCondLst>
                                        </p:cTn>
                                        <p:tgtEl>
                                          <p:spTgt spid="85"/>
                                        </p:tgtEl>
                                        <p:attrNameLst>
                                          <p:attrName>style.visibility</p:attrName>
                                        </p:attrNameLst>
                                      </p:cBhvr>
                                      <p:to>
                                        <p:strVal val="visible"/>
                                      </p:to>
                                    </p:set>
                                    <p:animEffect transition="in" filter="fade">
                                      <p:cBhvr>
                                        <p:cTn id="124" dur="500"/>
                                        <p:tgtEl>
                                          <p:spTgt spid="85"/>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89"/>
                                        </p:tgtEl>
                                        <p:attrNameLst>
                                          <p:attrName>style.visibility</p:attrName>
                                        </p:attrNameLst>
                                      </p:cBhvr>
                                      <p:to>
                                        <p:strVal val="visible"/>
                                      </p:to>
                                    </p:set>
                                    <p:animEffect transition="in" filter="fade">
                                      <p:cBhvr>
                                        <p:cTn id="127" dur="500"/>
                                        <p:tgtEl>
                                          <p:spTgt spid="89"/>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70"/>
                                        </p:tgtEl>
                                        <p:attrNameLst>
                                          <p:attrName>style.visibility</p:attrName>
                                        </p:attrNameLst>
                                      </p:cBhvr>
                                      <p:to>
                                        <p:strVal val="visible"/>
                                      </p:to>
                                    </p:set>
                                    <p:animEffect transition="in" filter="fade">
                                      <p:cBhvr>
                                        <p:cTn id="132" dur="500"/>
                                        <p:tgtEl>
                                          <p:spTgt spid="70"/>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88"/>
                                        </p:tgtEl>
                                        <p:attrNameLst>
                                          <p:attrName>style.visibility</p:attrName>
                                        </p:attrNameLst>
                                      </p:cBhvr>
                                      <p:to>
                                        <p:strVal val="visible"/>
                                      </p:to>
                                    </p:set>
                                    <p:animEffect transition="in" filter="fade">
                                      <p:cBhvr>
                                        <p:cTn id="135" dur="500"/>
                                        <p:tgtEl>
                                          <p:spTgt spid="88"/>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87"/>
                                        </p:tgtEl>
                                        <p:attrNameLst>
                                          <p:attrName>style.visibility</p:attrName>
                                        </p:attrNameLst>
                                      </p:cBhvr>
                                      <p:to>
                                        <p:strVal val="visible"/>
                                      </p:to>
                                    </p:set>
                                    <p:animEffect transition="in" filter="fade">
                                      <p:cBhvr>
                                        <p:cTn id="138" dur="500"/>
                                        <p:tgtEl>
                                          <p:spTgt spid="87"/>
                                        </p:tgtEl>
                                      </p:cBhvr>
                                    </p:animEffect>
                                  </p:childTnLst>
                                </p:cTn>
                              </p:par>
                              <p:par>
                                <p:cTn id="139" presetID="10" presetClass="entr" presetSubtype="0" fill="hold" nodeType="withEffect">
                                  <p:stCondLst>
                                    <p:cond delay="0"/>
                                  </p:stCondLst>
                                  <p:childTnLst>
                                    <p:set>
                                      <p:cBhvr>
                                        <p:cTn id="140" dur="1" fill="hold">
                                          <p:stCondLst>
                                            <p:cond delay="0"/>
                                          </p:stCondLst>
                                        </p:cTn>
                                        <p:tgtEl>
                                          <p:spTgt spid="69"/>
                                        </p:tgtEl>
                                        <p:attrNameLst>
                                          <p:attrName>style.visibility</p:attrName>
                                        </p:attrNameLst>
                                      </p:cBhvr>
                                      <p:to>
                                        <p:strVal val="visible"/>
                                      </p:to>
                                    </p:set>
                                    <p:animEffect transition="in" filter="fade">
                                      <p:cBhvr>
                                        <p:cTn id="141" dur="500"/>
                                        <p:tgtEl>
                                          <p:spTgt spid="69"/>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49"/>
                                        </p:tgtEl>
                                        <p:attrNameLst>
                                          <p:attrName>style.visibility</p:attrName>
                                        </p:attrNameLst>
                                      </p:cBhvr>
                                      <p:to>
                                        <p:strVal val="visible"/>
                                      </p:to>
                                    </p:set>
                                    <p:animEffect transition="in" filter="fade">
                                      <p:cBhvr>
                                        <p:cTn id="146" dur="500"/>
                                        <p:tgtEl>
                                          <p:spTgt spid="49"/>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45"/>
                                        </p:tgtEl>
                                        <p:attrNameLst>
                                          <p:attrName>style.visibility</p:attrName>
                                        </p:attrNameLst>
                                      </p:cBhvr>
                                      <p:to>
                                        <p:strVal val="visible"/>
                                      </p:to>
                                    </p:set>
                                    <p:animEffect transition="in" filter="fade">
                                      <p:cBhvr>
                                        <p:cTn id="149" dur="500"/>
                                        <p:tgtEl>
                                          <p:spTgt spid="45"/>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55"/>
                                        </p:tgtEl>
                                        <p:attrNameLst>
                                          <p:attrName>style.visibility</p:attrName>
                                        </p:attrNameLst>
                                      </p:cBhvr>
                                      <p:to>
                                        <p:strVal val="visible"/>
                                      </p:to>
                                    </p:set>
                                    <p:animEffect transition="in" filter="fade">
                                      <p:cBhvr>
                                        <p:cTn id="154" dur="500"/>
                                        <p:tgtEl>
                                          <p:spTgt spid="55"/>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63"/>
                                        </p:tgtEl>
                                        <p:attrNameLst>
                                          <p:attrName>style.visibility</p:attrName>
                                        </p:attrNameLst>
                                      </p:cBhvr>
                                      <p:to>
                                        <p:strVal val="visible"/>
                                      </p:to>
                                    </p:set>
                                    <p:animEffect transition="in" filter="fade">
                                      <p:cBhvr>
                                        <p:cTn id="159" dur="500"/>
                                        <p:tgtEl>
                                          <p:spTgt spid="63"/>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nodeType="clickEffect">
                                  <p:stCondLst>
                                    <p:cond delay="0"/>
                                  </p:stCondLst>
                                  <p:childTnLst>
                                    <p:set>
                                      <p:cBhvr>
                                        <p:cTn id="163" dur="1" fill="hold">
                                          <p:stCondLst>
                                            <p:cond delay="0"/>
                                          </p:stCondLst>
                                        </p:cTn>
                                        <p:tgtEl>
                                          <p:spTgt spid="53"/>
                                        </p:tgtEl>
                                        <p:attrNameLst>
                                          <p:attrName>style.visibility</p:attrName>
                                        </p:attrNameLst>
                                      </p:cBhvr>
                                      <p:to>
                                        <p:strVal val="visible"/>
                                      </p:to>
                                    </p:set>
                                    <p:animEffect transition="in" filter="fade">
                                      <p:cBhvr>
                                        <p:cTn id="164" dur="500"/>
                                        <p:tgtEl>
                                          <p:spTgt spid="53"/>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64"/>
                                        </p:tgtEl>
                                        <p:attrNameLst>
                                          <p:attrName>style.visibility</p:attrName>
                                        </p:attrNameLst>
                                      </p:cBhvr>
                                      <p:to>
                                        <p:strVal val="visible"/>
                                      </p:to>
                                    </p:set>
                                    <p:animEffect transition="in" filter="fade">
                                      <p:cBhvr>
                                        <p:cTn id="167" dur="500"/>
                                        <p:tgtEl>
                                          <p:spTgt spid="64"/>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51"/>
                                        </p:tgtEl>
                                        <p:attrNameLst>
                                          <p:attrName>style.visibility</p:attrName>
                                        </p:attrNameLst>
                                      </p:cBhvr>
                                      <p:to>
                                        <p:strVal val="visible"/>
                                      </p:to>
                                    </p:set>
                                    <p:animEffect transition="in" filter="fade">
                                      <p:cBhvr>
                                        <p:cTn id="172" dur="500"/>
                                        <p:tgtEl>
                                          <p:spTgt spid="51"/>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65"/>
                                        </p:tgtEl>
                                        <p:attrNameLst>
                                          <p:attrName>style.visibility</p:attrName>
                                        </p:attrNameLst>
                                      </p:cBhvr>
                                      <p:to>
                                        <p:strVal val="visible"/>
                                      </p:to>
                                    </p:set>
                                    <p:animEffect transition="in" filter="fade">
                                      <p:cBhvr>
                                        <p:cTn id="175" dur="500"/>
                                        <p:tgtEl>
                                          <p:spTgt spid="65"/>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83"/>
                                        </p:tgtEl>
                                        <p:attrNameLst>
                                          <p:attrName>style.visibility</p:attrName>
                                        </p:attrNameLst>
                                      </p:cBhvr>
                                      <p:to>
                                        <p:strVal val="visible"/>
                                      </p:to>
                                    </p:set>
                                    <p:animEffect transition="in" filter="fade">
                                      <p:cBhvr>
                                        <p:cTn id="180" dur="500"/>
                                        <p:tgtEl>
                                          <p:spTgt spid="83"/>
                                        </p:tgtEl>
                                      </p:cBhvr>
                                    </p:animEffect>
                                  </p:childTnLst>
                                </p:cTn>
                              </p:par>
                              <p:par>
                                <p:cTn id="181" presetID="10" presetClass="entr" presetSubtype="0" fill="hold" nodeType="withEffect">
                                  <p:stCondLst>
                                    <p:cond delay="0"/>
                                  </p:stCondLst>
                                  <p:childTnLst>
                                    <p:set>
                                      <p:cBhvr>
                                        <p:cTn id="182" dur="1" fill="hold">
                                          <p:stCondLst>
                                            <p:cond delay="0"/>
                                          </p:stCondLst>
                                        </p:cTn>
                                        <p:tgtEl>
                                          <p:spTgt spid="84"/>
                                        </p:tgtEl>
                                        <p:attrNameLst>
                                          <p:attrName>style.visibility</p:attrName>
                                        </p:attrNameLst>
                                      </p:cBhvr>
                                      <p:to>
                                        <p:strVal val="visible"/>
                                      </p:to>
                                    </p:set>
                                    <p:animEffect transition="in" filter="fade">
                                      <p:cBhvr>
                                        <p:cTn id="183" dur="500"/>
                                        <p:tgtEl>
                                          <p:spTgt spid="84"/>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nodeType="clickEffect">
                                  <p:stCondLst>
                                    <p:cond delay="0"/>
                                  </p:stCondLst>
                                  <p:childTnLst>
                                    <p:set>
                                      <p:cBhvr>
                                        <p:cTn id="187" dur="1" fill="hold">
                                          <p:stCondLst>
                                            <p:cond delay="0"/>
                                          </p:stCondLst>
                                        </p:cTn>
                                        <p:tgtEl>
                                          <p:spTgt spid="72"/>
                                        </p:tgtEl>
                                        <p:attrNameLst>
                                          <p:attrName>style.visibility</p:attrName>
                                        </p:attrNameLst>
                                      </p:cBhvr>
                                      <p:to>
                                        <p:strVal val="visible"/>
                                      </p:to>
                                    </p:set>
                                    <p:animEffect transition="in" filter="fade">
                                      <p:cBhvr>
                                        <p:cTn id="188" dur="500"/>
                                        <p:tgtEl>
                                          <p:spTgt spid="72"/>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86"/>
                                        </p:tgtEl>
                                        <p:attrNameLst>
                                          <p:attrName>style.visibility</p:attrName>
                                        </p:attrNameLst>
                                      </p:cBhvr>
                                      <p:to>
                                        <p:strVal val="visible"/>
                                      </p:to>
                                    </p:set>
                                    <p:animEffect transition="in" filter="fade">
                                      <p:cBhvr>
                                        <p:cTn id="191" dur="500"/>
                                        <p:tgtEl>
                                          <p:spTgt spid="86"/>
                                        </p:tgtEl>
                                      </p:cBhvr>
                                    </p:animEffect>
                                  </p:childTnLst>
                                </p:cTn>
                              </p:par>
                            </p:childTnLst>
                          </p:cTn>
                        </p:par>
                      </p:childTnLst>
                    </p:cTn>
                  </p:par>
                  <p:par>
                    <p:cTn id="192" fill="hold">
                      <p:stCondLst>
                        <p:cond delay="indefinite"/>
                      </p:stCondLst>
                      <p:childTnLst>
                        <p:par>
                          <p:cTn id="193" fill="hold">
                            <p:stCondLst>
                              <p:cond delay="0"/>
                            </p:stCondLst>
                            <p:childTnLst>
                              <p:par>
                                <p:cTn id="194" presetID="10" presetClass="entr" presetSubtype="0" fill="hold" nodeType="clickEffect">
                                  <p:stCondLst>
                                    <p:cond delay="0"/>
                                  </p:stCondLst>
                                  <p:childTnLst>
                                    <p:set>
                                      <p:cBhvr>
                                        <p:cTn id="195" dur="1" fill="hold">
                                          <p:stCondLst>
                                            <p:cond delay="0"/>
                                          </p:stCondLst>
                                        </p:cTn>
                                        <p:tgtEl>
                                          <p:spTgt spid="66"/>
                                        </p:tgtEl>
                                        <p:attrNameLst>
                                          <p:attrName>style.visibility</p:attrName>
                                        </p:attrNameLst>
                                      </p:cBhvr>
                                      <p:to>
                                        <p:strVal val="visible"/>
                                      </p:to>
                                    </p:set>
                                    <p:animEffect transition="in" filter="fade">
                                      <p:cBhvr>
                                        <p:cTn id="196" dur="500"/>
                                        <p:tgtEl>
                                          <p:spTgt spid="66"/>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67"/>
                                        </p:tgtEl>
                                        <p:attrNameLst>
                                          <p:attrName>style.visibility</p:attrName>
                                        </p:attrNameLst>
                                      </p:cBhvr>
                                      <p:to>
                                        <p:strVal val="visible"/>
                                      </p:to>
                                    </p:set>
                                    <p:animEffect transition="in" filter="fade">
                                      <p:cBhvr>
                                        <p:cTn id="19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13" grpId="0" animBg="1"/>
      <p:bldP spid="14" grpId="0" animBg="1"/>
      <p:bldP spid="15" grpId="0" animBg="1"/>
      <p:bldP spid="32" grpId="0"/>
      <p:bldP spid="45" grpId="0"/>
      <p:bldP spid="49" grpId="0" animBg="1"/>
      <p:bldP spid="57" grpId="0"/>
      <p:bldP spid="58" grpId="0"/>
      <p:bldP spid="59" grpId="0"/>
      <p:bldP spid="60" grpId="0"/>
      <p:bldP spid="61" grpId="0"/>
      <p:bldP spid="62" grpId="0"/>
      <p:bldP spid="63" grpId="0"/>
      <p:bldP spid="64" grpId="0"/>
      <p:bldP spid="65" grpId="0"/>
      <p:bldP spid="67" grpId="0"/>
      <p:bldP spid="73" grpId="0"/>
      <p:bldP spid="74" grpId="0"/>
      <p:bldP spid="78" grpId="0"/>
      <p:bldP spid="80" grpId="0"/>
      <p:bldP spid="83" grpId="0"/>
      <p:bldP spid="86" grpId="0"/>
      <p:bldP spid="87" grpId="0"/>
      <p:bldP spid="88" grpId="0"/>
      <p:bldP spid="8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723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0E65E807-B73C-C144-87D0-7BBDC1971C1B}"/>
              </a:ext>
            </a:extLst>
          </p:cNvPr>
          <p:cNvPicPr>
            <a:picLocks noChangeAspect="1"/>
          </p:cNvPicPr>
          <p:nvPr/>
        </p:nvPicPr>
        <p:blipFill>
          <a:blip r:embed="rId2"/>
          <a:stretch>
            <a:fillRect/>
          </a:stretch>
        </p:blipFill>
        <p:spPr>
          <a:xfrm>
            <a:off x="0" y="2481763"/>
            <a:ext cx="9144000" cy="672490"/>
          </a:xfrm>
          <a:prstGeom prst="rect">
            <a:avLst/>
          </a:prstGeom>
        </p:spPr>
      </p:pic>
      <p:pic>
        <p:nvPicPr>
          <p:cNvPr id="42" name="Picture 41">
            <a:extLst>
              <a:ext uri="{FF2B5EF4-FFF2-40B4-BE49-F238E27FC236}">
                <a16:creationId xmlns:a16="http://schemas.microsoft.com/office/drawing/2014/main" id="{AED0646F-40B0-BC45-B0B5-7662F1E0FBFF}"/>
              </a:ext>
            </a:extLst>
          </p:cNvPr>
          <p:cNvPicPr>
            <a:picLocks noChangeAspect="1"/>
          </p:cNvPicPr>
          <p:nvPr/>
        </p:nvPicPr>
        <p:blipFill>
          <a:blip r:embed="rId3"/>
          <a:stretch>
            <a:fillRect/>
          </a:stretch>
        </p:blipFill>
        <p:spPr>
          <a:xfrm>
            <a:off x="0" y="4067788"/>
            <a:ext cx="9144000" cy="731130"/>
          </a:xfrm>
          <a:prstGeom prst="rect">
            <a:avLst/>
          </a:prstGeom>
        </p:spPr>
      </p:pic>
      <p:sp>
        <p:nvSpPr>
          <p:cNvPr id="43" name="TextBox 42">
            <a:extLst>
              <a:ext uri="{FF2B5EF4-FFF2-40B4-BE49-F238E27FC236}">
                <a16:creationId xmlns:a16="http://schemas.microsoft.com/office/drawing/2014/main" id="{2FC819C8-BC74-B149-9D73-AC4E44B47CCD}"/>
              </a:ext>
            </a:extLst>
          </p:cNvPr>
          <p:cNvSpPr txBox="1"/>
          <p:nvPr/>
        </p:nvSpPr>
        <p:spPr>
          <a:xfrm>
            <a:off x="140677" y="1000311"/>
            <a:ext cx="8862646" cy="660437"/>
          </a:xfrm>
          <a:prstGeom prst="rect">
            <a:avLst/>
          </a:prstGeom>
          <a:noFill/>
        </p:spPr>
        <p:txBody>
          <a:bodyPr wrap="square" rtlCol="0">
            <a:noAutofit/>
          </a:bodyPr>
          <a:lstStyle/>
          <a:p>
            <a:pPr algn="ctr">
              <a:spcBef>
                <a:spcPts val="600"/>
              </a:spcBef>
            </a:pPr>
            <a:r>
              <a:rPr lang="en-US" sz="1846" dirty="0"/>
              <a:t>Now we will compare the actual models they published on the basis of the ASE calculated from forecasts of the last 36 years.  </a:t>
            </a:r>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0514DF87-894B-4A4D-86B4-4021CEAF5397}"/>
                  </a:ext>
                </a:extLst>
              </p:cNvPr>
              <p:cNvSpPr/>
              <p:nvPr/>
            </p:nvSpPr>
            <p:spPr>
              <a:xfrm>
                <a:off x="984739" y="3356781"/>
                <a:ext cx="4319388" cy="404854"/>
              </a:xfrm>
              <a:prstGeom prst="rect">
                <a:avLst/>
              </a:prstGeom>
            </p:spPr>
            <p:txBody>
              <a:bodyPr wrap="none">
                <a:noAutofit/>
              </a:bodyPr>
              <a:lstStyle/>
              <a:p>
                <a:pPr>
                  <a:spcBef>
                    <a:spcPts val="600"/>
                  </a:spcBef>
                </a:pPr>
                <a:r>
                  <a:rPr lang="en-US" sz="2030" i="1" dirty="0">
                    <a:latin typeface="Times New Roman" panose="02020603050405020304" pitchFamily="18" charset="0"/>
                    <a:cs typeface="Times New Roman" panose="02020603050405020304" pitchFamily="18" charset="0"/>
                  </a:rPr>
                  <a:t>(1 – B)(1 – B</a:t>
                </a:r>
                <a:r>
                  <a:rPr lang="en-US" sz="2030" i="1" baseline="30000" dirty="0">
                    <a:latin typeface="Times New Roman" panose="02020603050405020304" pitchFamily="18" charset="0"/>
                    <a:cs typeface="Times New Roman" panose="02020603050405020304" pitchFamily="18" charset="0"/>
                  </a:rPr>
                  <a:t>12</a:t>
                </a:r>
                <a:r>
                  <a:rPr lang="en-US" sz="2030" i="1" dirty="0">
                    <a:latin typeface="Times New Roman" panose="02020603050405020304" pitchFamily="18" charset="0"/>
                    <a:cs typeface="Times New Roman" panose="02020603050405020304" pitchFamily="18" charset="0"/>
                  </a:rPr>
                  <a:t>)(X</a:t>
                </a:r>
                <a:r>
                  <a:rPr lang="en-US" sz="2030" i="1" baseline="-25000" dirty="0">
                    <a:latin typeface="Times New Roman" panose="02020603050405020304" pitchFamily="18" charset="0"/>
                    <a:cs typeface="Times New Roman" panose="02020603050405020304" pitchFamily="18" charset="0"/>
                  </a:rPr>
                  <a:t>t </a:t>
                </a:r>
                <a:r>
                  <a:rPr lang="en-US" sz="2030" i="1" dirty="0">
                    <a:latin typeface="Symbol" panose="05050102010706020507" pitchFamily="18" charset="2"/>
                    <a:cs typeface="Times New Roman" panose="02020603050405020304" pitchFamily="18" charset="0"/>
                  </a:rPr>
                  <a:t>- </a:t>
                </a:r>
                <a14:m>
                  <m:oMath xmlns:m="http://schemas.openxmlformats.org/officeDocument/2006/math">
                    <m:r>
                      <a:rPr lang="en-US" sz="2030" i="1">
                        <a:latin typeface="Cambria Math" panose="02040503050406030204" pitchFamily="18" charset="0"/>
                        <a:ea typeface="Cambria Math" panose="02040503050406030204" pitchFamily="18" charset="0"/>
                        <a:cs typeface="Times New Roman" panose="02020603050405020304" pitchFamily="18" charset="0"/>
                      </a:rPr>
                      <m:t>𝜇</m:t>
                    </m:r>
                  </m:oMath>
                </a14:m>
                <a:r>
                  <a:rPr lang="en-US" sz="2030" i="1" dirty="0">
                    <a:latin typeface="Times New Roman" panose="02020603050405020304" pitchFamily="18" charset="0"/>
                    <a:cs typeface="Times New Roman" panose="02020603050405020304" pitchFamily="18" charset="0"/>
                  </a:rPr>
                  <a:t>) = (1 </a:t>
                </a:r>
                <a:r>
                  <a:rPr lang="en-US" sz="2030" i="1" dirty="0">
                    <a:latin typeface="Symbol" panose="05050102010706020507" pitchFamily="18" charset="2"/>
                    <a:cs typeface="Times New Roman" panose="02020603050405020304" pitchFamily="18" charset="0"/>
                  </a:rPr>
                  <a:t>- </a:t>
                </a:r>
                <a:r>
                  <a:rPr lang="en-US" sz="2030" i="1" dirty="0">
                    <a:latin typeface="Times New Roman" panose="02020603050405020304" pitchFamily="18" charset="0"/>
                    <a:cs typeface="Times New Roman" panose="02020603050405020304" pitchFamily="18" charset="0"/>
                  </a:rPr>
                  <a:t>.4B) (1 </a:t>
                </a:r>
                <a:r>
                  <a:rPr lang="en-US" sz="2030" i="1" dirty="0">
                    <a:latin typeface="Symbol" panose="05050102010706020507" pitchFamily="18" charset="2"/>
                    <a:cs typeface="Times New Roman" panose="02020603050405020304" pitchFamily="18" charset="0"/>
                  </a:rPr>
                  <a:t>- </a:t>
                </a:r>
                <a:r>
                  <a:rPr lang="en-US" sz="2030" i="1" dirty="0">
                    <a:latin typeface="Times New Roman" panose="02020603050405020304" pitchFamily="18" charset="0"/>
                    <a:cs typeface="Times New Roman" panose="02020603050405020304" pitchFamily="18" charset="0"/>
                  </a:rPr>
                  <a:t>.6B</a:t>
                </a:r>
                <a:r>
                  <a:rPr lang="en-US" sz="2030" i="1" baseline="30000" dirty="0">
                    <a:latin typeface="Times New Roman" panose="02020603050405020304" pitchFamily="18" charset="0"/>
                    <a:cs typeface="Times New Roman" panose="02020603050405020304" pitchFamily="18" charset="0"/>
                  </a:rPr>
                  <a:t>12</a:t>
                </a:r>
                <a:r>
                  <a:rPr lang="en-US" sz="2030" i="1" dirty="0">
                    <a:latin typeface="Times New Roman" panose="02020603050405020304" pitchFamily="18" charset="0"/>
                    <a:cs typeface="Times New Roman" panose="02020603050405020304" pitchFamily="18" charset="0"/>
                  </a:rPr>
                  <a:t>)a</a:t>
                </a:r>
                <a:r>
                  <a:rPr lang="en-US" sz="2030" i="1" baseline="-25000" dirty="0">
                    <a:latin typeface="Times New Roman" panose="02020603050405020304" pitchFamily="18" charset="0"/>
                    <a:cs typeface="Times New Roman" panose="02020603050405020304" pitchFamily="18" charset="0"/>
                  </a:rPr>
                  <a:t>t</a:t>
                </a:r>
                <a:endParaRPr lang="en-US" sz="2030" i="1" dirty="0"/>
              </a:p>
            </p:txBody>
          </p:sp>
        </mc:Choice>
        <mc:Fallback xmlns="">
          <p:sp>
            <p:nvSpPr>
              <p:cNvPr id="44" name="Rectangle 43">
                <a:extLst>
                  <a:ext uri="{FF2B5EF4-FFF2-40B4-BE49-F238E27FC236}">
                    <a16:creationId xmlns:a16="http://schemas.microsoft.com/office/drawing/2014/main" xmlns:a14="http://schemas.microsoft.com/office/drawing/2010/main" xmlns="" id="{0514DF87-894B-4A4D-86B4-4021CEAF5397}"/>
                  </a:ext>
                </a:extLst>
              </p:cNvPr>
              <p:cNvSpPr>
                <a:spLocks noRot="1" noChangeAspect="1" noMove="1" noResize="1" noEditPoints="1" noAdjustHandles="1" noChangeArrowheads="1" noChangeShapeType="1" noTextEdit="1"/>
              </p:cNvSpPr>
              <p:nvPr/>
            </p:nvSpPr>
            <p:spPr>
              <a:xfrm>
                <a:off x="984739" y="3356781"/>
                <a:ext cx="4319388" cy="404854"/>
              </a:xfrm>
              <a:prstGeom prst="rect">
                <a:avLst/>
              </a:prstGeom>
              <a:blipFill rotWithShape="0">
                <a:blip r:embed="rId4"/>
                <a:stretch>
                  <a:fillRect l="-1554" t="-9091" r="-18785"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71D8EDA-8268-FA43-8E3B-E481466D7C42}"/>
                  </a:ext>
                </a:extLst>
              </p:cNvPr>
              <p:cNvSpPr/>
              <p:nvPr/>
            </p:nvSpPr>
            <p:spPr>
              <a:xfrm>
                <a:off x="1354179" y="4845224"/>
                <a:ext cx="7027821" cy="717376"/>
              </a:xfrm>
              <a:prstGeom prst="rect">
                <a:avLst/>
              </a:prstGeom>
            </p:spPr>
            <p:txBody>
              <a:bodyPr wrap="none">
                <a:noAutofit/>
              </a:bodyPr>
              <a:lstStyle/>
              <a:p>
                <a:pPr>
                  <a:spcBef>
                    <a:spcPts val="600"/>
                  </a:spcBef>
                </a:pPr>
                <a:r>
                  <a:rPr lang="en-US" sz="2030" i="1" dirty="0">
                    <a:latin typeface="Times New Roman" panose="02020603050405020304" pitchFamily="18" charset="0"/>
                    <a:cs typeface="Times New Roman" panose="02020603050405020304" pitchFamily="18" charset="0"/>
                  </a:rPr>
                  <a:t>(1 + .36B + .05B</a:t>
                </a:r>
                <a:r>
                  <a:rPr lang="en-US" sz="2030" i="1" baseline="30000" dirty="0">
                    <a:latin typeface="Times New Roman" panose="02020603050405020304" pitchFamily="18" charset="0"/>
                    <a:cs typeface="Times New Roman" panose="02020603050405020304" pitchFamily="18" charset="0"/>
                  </a:rPr>
                  <a:t>2</a:t>
                </a:r>
                <a:r>
                  <a:rPr lang="en-US" sz="2030" i="1" dirty="0">
                    <a:latin typeface="Times New Roman" panose="02020603050405020304" pitchFamily="18" charset="0"/>
                    <a:cs typeface="Times New Roman" panose="02020603050405020304" pitchFamily="18" charset="0"/>
                  </a:rPr>
                  <a:t> + .14B</a:t>
                </a:r>
                <a:r>
                  <a:rPr lang="en-US" sz="2030" i="1" baseline="30000" dirty="0">
                    <a:latin typeface="Times New Roman" panose="02020603050405020304" pitchFamily="18" charset="0"/>
                    <a:cs typeface="Times New Roman" panose="02020603050405020304" pitchFamily="18" charset="0"/>
                  </a:rPr>
                  <a:t>3</a:t>
                </a:r>
                <a:r>
                  <a:rPr lang="en-US" sz="2030" i="1" dirty="0">
                    <a:latin typeface="Times New Roman" panose="02020603050405020304" pitchFamily="18" charset="0"/>
                    <a:cs typeface="Times New Roman" panose="02020603050405020304" pitchFamily="18" charset="0"/>
                  </a:rPr>
                  <a:t> + .11B</a:t>
                </a:r>
                <a:r>
                  <a:rPr lang="en-US" sz="2030" i="1" baseline="30000" dirty="0">
                    <a:latin typeface="Times New Roman" panose="02020603050405020304" pitchFamily="18" charset="0"/>
                    <a:cs typeface="Times New Roman" panose="02020603050405020304" pitchFamily="18" charset="0"/>
                  </a:rPr>
                  <a:t>4</a:t>
                </a:r>
                <a:r>
                  <a:rPr lang="en-US" sz="2030" i="1" dirty="0">
                    <a:latin typeface="Times New Roman" panose="02020603050405020304" pitchFamily="18" charset="0"/>
                    <a:cs typeface="Times New Roman" panose="02020603050405020304" pitchFamily="18" charset="0"/>
                  </a:rPr>
                  <a:t> – .04B</a:t>
                </a:r>
                <a:r>
                  <a:rPr lang="en-US" sz="2030" i="1" baseline="30000" dirty="0">
                    <a:latin typeface="Times New Roman" panose="02020603050405020304" pitchFamily="18" charset="0"/>
                    <a:cs typeface="Times New Roman" panose="02020603050405020304" pitchFamily="18" charset="0"/>
                  </a:rPr>
                  <a:t>5</a:t>
                </a:r>
                <a:r>
                  <a:rPr lang="en-US" sz="2030" i="1" dirty="0">
                    <a:latin typeface="Times New Roman" panose="02020603050405020304" pitchFamily="18" charset="0"/>
                    <a:cs typeface="Times New Roman" panose="02020603050405020304" pitchFamily="18" charset="0"/>
                  </a:rPr>
                  <a:t> – .09B</a:t>
                </a:r>
                <a:r>
                  <a:rPr lang="en-US" sz="2030" i="1" baseline="30000" dirty="0">
                    <a:latin typeface="Times New Roman" panose="02020603050405020304" pitchFamily="18" charset="0"/>
                    <a:cs typeface="Times New Roman" panose="02020603050405020304" pitchFamily="18" charset="0"/>
                  </a:rPr>
                  <a:t>6</a:t>
                </a:r>
                <a:r>
                  <a:rPr lang="en-US" sz="2030" i="1" dirty="0">
                    <a:latin typeface="Times New Roman" panose="02020603050405020304" pitchFamily="18" charset="0"/>
                    <a:cs typeface="Times New Roman" panose="02020603050405020304" pitchFamily="18" charset="0"/>
                  </a:rPr>
                  <a:t> + .02B</a:t>
                </a:r>
                <a:r>
                  <a:rPr lang="en-US" sz="2030" i="1" baseline="30000" dirty="0">
                    <a:latin typeface="Times New Roman" panose="02020603050405020304" pitchFamily="18" charset="0"/>
                    <a:cs typeface="Times New Roman" panose="02020603050405020304" pitchFamily="18" charset="0"/>
                  </a:rPr>
                  <a:t>7</a:t>
                </a:r>
                <a:r>
                  <a:rPr lang="en-US" sz="2030" i="1" dirty="0">
                    <a:latin typeface="Times New Roman" panose="02020603050405020304" pitchFamily="18" charset="0"/>
                    <a:cs typeface="Times New Roman" panose="02020603050405020304" pitchFamily="18" charset="0"/>
                  </a:rPr>
                  <a:t> – .02B</a:t>
                </a:r>
                <a:r>
                  <a:rPr lang="en-US" sz="2030" i="1" baseline="30000" dirty="0">
                    <a:latin typeface="Times New Roman" panose="02020603050405020304" pitchFamily="18" charset="0"/>
                    <a:cs typeface="Times New Roman" panose="02020603050405020304" pitchFamily="18" charset="0"/>
                  </a:rPr>
                  <a:t>8</a:t>
                </a:r>
              </a:p>
              <a:p>
                <a:pPr>
                  <a:spcBef>
                    <a:spcPts val="600"/>
                  </a:spcBef>
                </a:pPr>
                <a:r>
                  <a:rPr lang="en-US" sz="2030" i="1" dirty="0">
                    <a:latin typeface="Times New Roman" panose="02020603050405020304" pitchFamily="18" charset="0"/>
                    <a:cs typeface="Times New Roman" panose="02020603050405020304" pitchFamily="18" charset="0"/>
                  </a:rPr>
                  <a:t> – .17B</a:t>
                </a:r>
                <a:r>
                  <a:rPr lang="en-US" sz="2030" i="1" baseline="30000" dirty="0">
                    <a:latin typeface="Times New Roman" panose="02020603050405020304" pitchFamily="18" charset="0"/>
                    <a:cs typeface="Times New Roman" panose="02020603050405020304" pitchFamily="18" charset="0"/>
                  </a:rPr>
                  <a:t>9</a:t>
                </a:r>
                <a:r>
                  <a:rPr lang="en-US" sz="2030" i="1" dirty="0">
                    <a:latin typeface="Times New Roman" panose="02020603050405020304" pitchFamily="18" charset="0"/>
                    <a:cs typeface="Times New Roman" panose="02020603050405020304" pitchFamily="18" charset="0"/>
                  </a:rPr>
                  <a:t> – .03B</a:t>
                </a:r>
                <a:r>
                  <a:rPr lang="en-US" sz="2030" i="1" baseline="30000" dirty="0">
                    <a:latin typeface="Times New Roman" panose="02020603050405020304" pitchFamily="18" charset="0"/>
                    <a:cs typeface="Times New Roman" panose="02020603050405020304" pitchFamily="18" charset="0"/>
                  </a:rPr>
                  <a:t>10</a:t>
                </a:r>
                <a:r>
                  <a:rPr lang="en-US" sz="2030" i="1" dirty="0">
                    <a:latin typeface="Times New Roman" panose="02020603050405020304" pitchFamily="18" charset="0"/>
                    <a:cs typeface="Times New Roman" panose="02020603050405020304" pitchFamily="18" charset="0"/>
                  </a:rPr>
                  <a:t> + .10B</a:t>
                </a:r>
                <a:r>
                  <a:rPr lang="en-US" sz="2030" i="1" baseline="30000" dirty="0">
                    <a:latin typeface="Times New Roman" panose="02020603050405020304" pitchFamily="18" charset="0"/>
                    <a:cs typeface="Times New Roman" panose="02020603050405020304" pitchFamily="18" charset="0"/>
                  </a:rPr>
                  <a:t>11</a:t>
                </a:r>
                <a:r>
                  <a:rPr lang="en-US" sz="2030" i="1" dirty="0">
                    <a:latin typeface="Times New Roman" panose="02020603050405020304" pitchFamily="18" charset="0"/>
                    <a:cs typeface="Times New Roman" panose="02020603050405020304" pitchFamily="18" charset="0"/>
                  </a:rPr>
                  <a:t> + .38B</a:t>
                </a:r>
                <a:r>
                  <a:rPr lang="en-US" sz="2030" i="1" baseline="30000" dirty="0">
                    <a:latin typeface="Times New Roman" panose="02020603050405020304" pitchFamily="18" charset="0"/>
                    <a:cs typeface="Times New Roman" panose="02020603050405020304" pitchFamily="18" charset="0"/>
                  </a:rPr>
                  <a:t>12</a:t>
                </a:r>
                <a:r>
                  <a:rPr lang="en-US" sz="2030" i="1" dirty="0">
                    <a:latin typeface="Times New Roman" panose="02020603050405020304" pitchFamily="18" charset="0"/>
                    <a:cs typeface="Times New Roman" panose="02020603050405020304" pitchFamily="18" charset="0"/>
                  </a:rPr>
                  <a:t>)(1 – B)(1 – B</a:t>
                </a:r>
                <a:r>
                  <a:rPr lang="en-US" sz="2030" i="1" baseline="30000" dirty="0">
                    <a:latin typeface="Times New Roman" panose="02020603050405020304" pitchFamily="18" charset="0"/>
                    <a:cs typeface="Times New Roman" panose="02020603050405020304" pitchFamily="18" charset="0"/>
                  </a:rPr>
                  <a:t>12</a:t>
                </a:r>
                <a:r>
                  <a:rPr lang="en-US" sz="2030" i="1" dirty="0">
                    <a:latin typeface="Times New Roman" panose="02020603050405020304" pitchFamily="18" charset="0"/>
                    <a:cs typeface="Times New Roman" panose="02020603050405020304" pitchFamily="18" charset="0"/>
                  </a:rPr>
                  <a:t>)(X</a:t>
                </a:r>
                <a:r>
                  <a:rPr lang="en-US" sz="2030" i="1" baseline="-25000" dirty="0">
                    <a:latin typeface="Times New Roman" panose="02020603050405020304" pitchFamily="18" charset="0"/>
                    <a:cs typeface="Times New Roman" panose="02020603050405020304" pitchFamily="18" charset="0"/>
                  </a:rPr>
                  <a:t>t </a:t>
                </a:r>
                <a:r>
                  <a:rPr lang="en-US" sz="2030" i="1" dirty="0">
                    <a:latin typeface="Symbol" panose="05050102010706020507" pitchFamily="18" charset="2"/>
                    <a:cs typeface="Times New Roman" panose="02020603050405020304" pitchFamily="18" charset="0"/>
                  </a:rPr>
                  <a:t>- </a:t>
                </a:r>
                <a14:m>
                  <m:oMath xmlns:m="http://schemas.openxmlformats.org/officeDocument/2006/math">
                    <m:r>
                      <a:rPr lang="en-US" sz="2030" i="1">
                        <a:latin typeface="Cambria Math" panose="02040503050406030204" pitchFamily="18" charset="0"/>
                        <a:ea typeface="Cambria Math" panose="02040503050406030204" pitchFamily="18" charset="0"/>
                        <a:cs typeface="Times New Roman" panose="02020603050405020304" pitchFamily="18" charset="0"/>
                      </a:rPr>
                      <m:t>𝜇</m:t>
                    </m:r>
                  </m:oMath>
                </a14:m>
                <a:r>
                  <a:rPr lang="en-US" sz="2030" i="1" dirty="0">
                    <a:latin typeface="Times New Roman" panose="02020603050405020304" pitchFamily="18" charset="0"/>
                    <a:cs typeface="Times New Roman" panose="02020603050405020304" pitchFamily="18" charset="0"/>
                  </a:rPr>
                  <a:t>) = a</a:t>
                </a:r>
                <a:r>
                  <a:rPr lang="en-US" sz="2030" i="1" baseline="-25000" dirty="0">
                    <a:latin typeface="Times New Roman" panose="02020603050405020304" pitchFamily="18" charset="0"/>
                    <a:cs typeface="Times New Roman" panose="02020603050405020304" pitchFamily="18" charset="0"/>
                  </a:rPr>
                  <a:t>t</a:t>
                </a:r>
                <a:endParaRPr lang="en-US" sz="2030" i="1" dirty="0"/>
              </a:p>
            </p:txBody>
          </p:sp>
        </mc:Choice>
        <mc:Fallback xmlns="">
          <p:sp>
            <p:nvSpPr>
              <p:cNvPr id="45" name="Rectangle 44">
                <a:extLst>
                  <a:ext uri="{FF2B5EF4-FFF2-40B4-BE49-F238E27FC236}">
                    <a16:creationId xmlns:a16="http://schemas.microsoft.com/office/drawing/2014/main" id="{E71D8EDA-8268-FA43-8E3B-E481466D7C42}"/>
                  </a:ext>
                </a:extLst>
              </p:cNvPr>
              <p:cNvSpPr>
                <a:spLocks noRot="1" noChangeAspect="1" noMove="1" noResize="1" noEditPoints="1" noAdjustHandles="1" noChangeArrowheads="1" noChangeShapeType="1" noTextEdit="1"/>
              </p:cNvSpPr>
              <p:nvPr/>
            </p:nvSpPr>
            <p:spPr>
              <a:xfrm>
                <a:off x="1354179" y="4845224"/>
                <a:ext cx="7027821" cy="717376"/>
              </a:xfrm>
              <a:prstGeom prst="rect">
                <a:avLst/>
              </a:prstGeom>
              <a:blipFill>
                <a:blip r:embed="rId5"/>
                <a:stretch>
                  <a:fillRect l="-903" t="-5263" r="-1264" b="-245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E4510650-7E0B-3344-A492-B1BAE7FF4822}"/>
                  </a:ext>
                </a:extLst>
              </p:cNvPr>
              <p:cNvSpPr/>
              <p:nvPr/>
            </p:nvSpPr>
            <p:spPr>
              <a:xfrm>
                <a:off x="987827" y="1751030"/>
                <a:ext cx="3942682" cy="404854"/>
              </a:xfrm>
              <a:prstGeom prst="rect">
                <a:avLst/>
              </a:prstGeom>
            </p:spPr>
            <p:txBody>
              <a:bodyPr wrap="none">
                <a:noAutofit/>
              </a:bodyPr>
              <a:lstStyle/>
              <a:p>
                <a:pPr>
                  <a:spcBef>
                    <a:spcPts val="600"/>
                  </a:spcBef>
                </a:pPr>
                <a:r>
                  <a:rPr lang="en-US" sz="2030" i="1" dirty="0">
                    <a:latin typeface="Times New Roman" panose="02020603050405020304" pitchFamily="18" charset="0"/>
                    <a:cs typeface="Times New Roman" panose="02020603050405020304" pitchFamily="18" charset="0"/>
                  </a:rPr>
                  <a:t>(1 – .74B)(1 + .38B</a:t>
                </a:r>
                <a:r>
                  <a:rPr lang="en-US" sz="2030" i="1" baseline="30000" dirty="0">
                    <a:latin typeface="Times New Roman" panose="02020603050405020304" pitchFamily="18" charset="0"/>
                    <a:cs typeface="Times New Roman" panose="02020603050405020304" pitchFamily="18" charset="0"/>
                  </a:rPr>
                  <a:t>12</a:t>
                </a:r>
                <a:r>
                  <a:rPr lang="en-US" sz="2030" i="1" dirty="0">
                    <a:latin typeface="Times New Roman" panose="02020603050405020304" pitchFamily="18" charset="0"/>
                    <a:cs typeface="Times New Roman" panose="02020603050405020304" pitchFamily="18" charset="0"/>
                  </a:rPr>
                  <a:t>)(1 – B</a:t>
                </a:r>
                <a:r>
                  <a:rPr lang="en-US" sz="2030" i="1" baseline="30000" dirty="0">
                    <a:latin typeface="Times New Roman" panose="02020603050405020304" pitchFamily="18" charset="0"/>
                    <a:cs typeface="Times New Roman" panose="02020603050405020304" pitchFamily="18" charset="0"/>
                  </a:rPr>
                  <a:t>12</a:t>
                </a:r>
                <a:r>
                  <a:rPr lang="en-US" sz="2030" i="1" dirty="0">
                    <a:latin typeface="Times New Roman" panose="02020603050405020304" pitchFamily="18" charset="0"/>
                    <a:cs typeface="Times New Roman" panose="02020603050405020304" pitchFamily="18" charset="0"/>
                  </a:rPr>
                  <a:t>)(X</a:t>
                </a:r>
                <a:r>
                  <a:rPr lang="en-US" sz="2030" i="1" baseline="-25000" dirty="0">
                    <a:latin typeface="Times New Roman" panose="02020603050405020304" pitchFamily="18" charset="0"/>
                    <a:cs typeface="Times New Roman" panose="02020603050405020304" pitchFamily="18" charset="0"/>
                  </a:rPr>
                  <a:t>t </a:t>
                </a:r>
                <a:r>
                  <a:rPr lang="en-US" sz="2030" i="1" dirty="0">
                    <a:latin typeface="Symbol" panose="05050102010706020507" pitchFamily="18" charset="2"/>
                    <a:cs typeface="Times New Roman" panose="02020603050405020304" pitchFamily="18" charset="0"/>
                  </a:rPr>
                  <a:t>- </a:t>
                </a:r>
                <a14:m>
                  <m:oMath xmlns:m="http://schemas.openxmlformats.org/officeDocument/2006/math">
                    <m:r>
                      <a:rPr lang="en-US" sz="2030" i="1">
                        <a:latin typeface="Cambria Math" panose="02040503050406030204" pitchFamily="18" charset="0"/>
                        <a:ea typeface="Cambria Math" panose="02040503050406030204" pitchFamily="18" charset="0"/>
                        <a:cs typeface="Times New Roman" panose="02020603050405020304" pitchFamily="18" charset="0"/>
                      </a:rPr>
                      <m:t>𝜇</m:t>
                    </m:r>
                  </m:oMath>
                </a14:m>
                <a:r>
                  <a:rPr lang="en-US" sz="2030" i="1" dirty="0">
                    <a:latin typeface="Times New Roman" panose="02020603050405020304" pitchFamily="18" charset="0"/>
                    <a:cs typeface="Times New Roman" panose="02020603050405020304" pitchFamily="18" charset="0"/>
                  </a:rPr>
                  <a:t>) = a</a:t>
                </a:r>
                <a:r>
                  <a:rPr lang="en-US" sz="2030" i="1" baseline="-25000" dirty="0">
                    <a:latin typeface="Times New Roman" panose="02020603050405020304" pitchFamily="18" charset="0"/>
                    <a:cs typeface="Times New Roman" panose="02020603050405020304" pitchFamily="18" charset="0"/>
                  </a:rPr>
                  <a:t>t</a:t>
                </a:r>
                <a:endParaRPr lang="en-US" sz="2030" i="1" dirty="0"/>
              </a:p>
            </p:txBody>
          </p:sp>
        </mc:Choice>
        <mc:Fallback xmlns="">
          <p:sp>
            <p:nvSpPr>
              <p:cNvPr id="46" name="Rectangle 45">
                <a:extLst>
                  <a:ext uri="{FF2B5EF4-FFF2-40B4-BE49-F238E27FC236}">
                    <a16:creationId xmlns:a16="http://schemas.microsoft.com/office/drawing/2014/main" xmlns:a14="http://schemas.microsoft.com/office/drawing/2010/main" xmlns="" id="{E4510650-7E0B-3344-A492-B1BAE7FF4822}"/>
                  </a:ext>
                </a:extLst>
              </p:cNvPr>
              <p:cNvSpPr>
                <a:spLocks noRot="1" noChangeAspect="1" noMove="1" noResize="1" noEditPoints="1" noAdjustHandles="1" noChangeArrowheads="1" noChangeShapeType="1" noTextEdit="1"/>
              </p:cNvSpPr>
              <p:nvPr/>
            </p:nvSpPr>
            <p:spPr>
              <a:xfrm>
                <a:off x="987827" y="1751030"/>
                <a:ext cx="3942682" cy="404854"/>
              </a:xfrm>
              <a:prstGeom prst="rect">
                <a:avLst/>
              </a:prstGeom>
              <a:blipFill rotWithShape="0">
                <a:blip r:embed="rId6"/>
                <a:stretch>
                  <a:fillRect l="-1546" t="-7463" r="-17465" b="-25373"/>
                </a:stretch>
              </a:blipFill>
            </p:spPr>
            <p:txBody>
              <a:bodyPr/>
              <a:lstStyle/>
              <a:p>
                <a:r>
                  <a:rPr lang="en-US">
                    <a:noFill/>
                  </a:rPr>
                  <a:t> </a:t>
                </a:r>
              </a:p>
            </p:txBody>
          </p:sp>
        </mc:Fallback>
      </mc:AlternateContent>
      <p:pic>
        <p:nvPicPr>
          <p:cNvPr id="48" name="Picture 47">
            <a:extLst>
              <a:ext uri="{FF2B5EF4-FFF2-40B4-BE49-F238E27FC236}">
                <a16:creationId xmlns:a16="http://schemas.microsoft.com/office/drawing/2014/main" id="{64F622DC-5692-0340-A430-2704CAA0F935}"/>
              </a:ext>
            </a:extLst>
          </p:cNvPr>
          <p:cNvPicPr>
            <a:picLocks noChangeAspect="1"/>
          </p:cNvPicPr>
          <p:nvPr/>
        </p:nvPicPr>
        <p:blipFill rotWithShape="1">
          <a:blip r:embed="rId7"/>
          <a:srcRect l="7236" t="3989" r="7287" b="4717"/>
          <a:stretch/>
        </p:blipFill>
        <p:spPr>
          <a:xfrm>
            <a:off x="223289" y="3203049"/>
            <a:ext cx="567042" cy="850906"/>
          </a:xfrm>
          <a:prstGeom prst="rect">
            <a:avLst/>
          </a:prstGeom>
        </p:spPr>
      </p:pic>
      <p:pic>
        <p:nvPicPr>
          <p:cNvPr id="50" name="Picture 49">
            <a:extLst>
              <a:ext uri="{FF2B5EF4-FFF2-40B4-BE49-F238E27FC236}">
                <a16:creationId xmlns:a16="http://schemas.microsoft.com/office/drawing/2014/main" id="{67857BF0-844F-ED4A-8E0B-44CBED577AF2}"/>
              </a:ext>
            </a:extLst>
          </p:cNvPr>
          <p:cNvPicPr>
            <a:picLocks noChangeAspect="1"/>
          </p:cNvPicPr>
          <p:nvPr/>
        </p:nvPicPr>
        <p:blipFill>
          <a:blip r:embed="rId8"/>
          <a:stretch>
            <a:fillRect/>
          </a:stretch>
        </p:blipFill>
        <p:spPr>
          <a:xfrm>
            <a:off x="232500" y="1535620"/>
            <a:ext cx="567042" cy="790215"/>
          </a:xfrm>
          <a:prstGeom prst="rect">
            <a:avLst/>
          </a:prstGeom>
        </p:spPr>
      </p:pic>
      <p:pic>
        <p:nvPicPr>
          <p:cNvPr id="13" name="Picture 12">
            <a:extLst>
              <a:ext uri="{FF2B5EF4-FFF2-40B4-BE49-F238E27FC236}">
                <a16:creationId xmlns:a16="http://schemas.microsoft.com/office/drawing/2014/main" id="{C428CFB3-BB21-4E49-B62E-352F4B9036E8}"/>
              </a:ext>
            </a:extLst>
          </p:cNvPr>
          <p:cNvPicPr>
            <a:picLocks noChangeAspect="1"/>
          </p:cNvPicPr>
          <p:nvPr/>
        </p:nvPicPr>
        <p:blipFill>
          <a:blip r:embed="rId9"/>
          <a:stretch>
            <a:fillRect/>
          </a:stretch>
        </p:blipFill>
        <p:spPr>
          <a:xfrm>
            <a:off x="0" y="5766921"/>
            <a:ext cx="9144000" cy="569994"/>
          </a:xfrm>
          <a:prstGeom prst="rect">
            <a:avLst/>
          </a:prstGeom>
        </p:spPr>
      </p:pic>
      <p:pic>
        <p:nvPicPr>
          <p:cNvPr id="7" name="Picture 6">
            <a:extLst>
              <a:ext uri="{FF2B5EF4-FFF2-40B4-BE49-F238E27FC236}">
                <a16:creationId xmlns:a16="http://schemas.microsoft.com/office/drawing/2014/main" id="{82AF6017-7BBA-704B-860E-56483E289649}"/>
              </a:ext>
            </a:extLst>
          </p:cNvPr>
          <p:cNvPicPr>
            <a:picLocks noChangeAspect="1"/>
          </p:cNvPicPr>
          <p:nvPr/>
        </p:nvPicPr>
        <p:blipFill rotWithShape="1">
          <a:blip r:embed="rId10"/>
          <a:srcRect t="60232" r="82988" b="26386"/>
          <a:stretch/>
        </p:blipFill>
        <p:spPr>
          <a:xfrm>
            <a:off x="7843307" y="3586871"/>
            <a:ext cx="1160017" cy="305755"/>
          </a:xfrm>
          <a:prstGeom prst="rect">
            <a:avLst/>
          </a:prstGeom>
        </p:spPr>
      </p:pic>
      <p:sp>
        <p:nvSpPr>
          <p:cNvPr id="19" name="TextBox 18">
            <a:extLst>
              <a:ext uri="{FF2B5EF4-FFF2-40B4-BE49-F238E27FC236}">
                <a16:creationId xmlns:a16="http://schemas.microsoft.com/office/drawing/2014/main" id="{C575BCDD-DF83-F646-BD67-E21AF026598E}"/>
              </a:ext>
            </a:extLst>
          </p:cNvPr>
          <p:cNvSpPr txBox="1"/>
          <p:nvPr/>
        </p:nvSpPr>
        <p:spPr>
          <a:xfrm>
            <a:off x="8043699" y="1498671"/>
            <a:ext cx="914400" cy="348109"/>
          </a:xfrm>
          <a:prstGeom prst="rect">
            <a:avLst/>
          </a:prstGeom>
          <a:noFill/>
        </p:spPr>
        <p:txBody>
          <a:bodyPr wrap="square" rtlCol="0">
            <a:noAutofit/>
          </a:bodyPr>
          <a:lstStyle/>
          <a:p>
            <a:pPr>
              <a:spcBef>
                <a:spcPts val="600"/>
              </a:spcBef>
            </a:pPr>
            <a:r>
              <a:rPr lang="en-US" sz="1662" dirty="0"/>
              <a:t>AIC</a:t>
            </a:r>
          </a:p>
        </p:txBody>
      </p:sp>
      <p:sp>
        <p:nvSpPr>
          <p:cNvPr id="20" name="Rectangle 19">
            <a:extLst>
              <a:ext uri="{FF2B5EF4-FFF2-40B4-BE49-F238E27FC236}">
                <a16:creationId xmlns:a16="http://schemas.microsoft.com/office/drawing/2014/main" id="{38766E8F-32FD-B846-B542-C31F23E406C9}"/>
              </a:ext>
            </a:extLst>
          </p:cNvPr>
          <p:cNvSpPr/>
          <p:nvPr/>
        </p:nvSpPr>
        <p:spPr bwMode="auto">
          <a:xfrm>
            <a:off x="0" y="6045016"/>
            <a:ext cx="984738" cy="274320"/>
          </a:xfrm>
          <a:prstGeom prst="rect">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a:latin typeface="Arial" charset="0"/>
            </a:endParaRPr>
          </a:p>
        </p:txBody>
      </p:sp>
      <p:sp>
        <p:nvSpPr>
          <p:cNvPr id="21" name="Rectangle 20">
            <a:extLst>
              <a:ext uri="{FF2B5EF4-FFF2-40B4-BE49-F238E27FC236}">
                <a16:creationId xmlns:a16="http://schemas.microsoft.com/office/drawing/2014/main" id="{33B01978-EFA2-9C45-8B17-EE837D77EFFA}"/>
              </a:ext>
            </a:extLst>
          </p:cNvPr>
          <p:cNvSpPr/>
          <p:nvPr/>
        </p:nvSpPr>
        <p:spPr bwMode="auto">
          <a:xfrm>
            <a:off x="7830056" y="3569678"/>
            <a:ext cx="984738" cy="365760"/>
          </a:xfrm>
          <a:prstGeom prst="rect">
            <a:avLst/>
          </a:prstGeom>
          <a:noFill/>
          <a:ln w="25400" cap="flat" cmpd="sng" algn="ctr">
            <a:solidFill>
              <a:srgbClr val="FF00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noAutofit/>
          </a:bodyPr>
          <a:lstStyle/>
          <a:p>
            <a:pPr defTabSz="844083" fontAlgn="base">
              <a:spcBef>
                <a:spcPts val="600"/>
              </a:spcBef>
            </a:pPr>
            <a:endParaRPr lang="en-US" sz="2400">
              <a:latin typeface="Arial" charset="0"/>
            </a:endParaRPr>
          </a:p>
        </p:txBody>
      </p:sp>
      <p:sp>
        <p:nvSpPr>
          <p:cNvPr id="28" name="Rectangle 27">
            <a:extLst>
              <a:ext uri="{FF2B5EF4-FFF2-40B4-BE49-F238E27FC236}">
                <a16:creationId xmlns:a16="http://schemas.microsoft.com/office/drawing/2014/main" id="{8F0690E7-B6E3-5B43-872D-65855BC82664}"/>
              </a:ext>
            </a:extLst>
          </p:cNvPr>
          <p:cNvSpPr/>
          <p:nvPr/>
        </p:nvSpPr>
        <p:spPr>
          <a:xfrm>
            <a:off x="-457200" y="6972911"/>
            <a:ext cx="9988062" cy="1626792"/>
          </a:xfrm>
          <a:prstGeom prst="rect">
            <a:avLst/>
          </a:prstGeom>
        </p:spPr>
        <p:txBody>
          <a:bodyPr wrap="square">
            <a:noAutofit/>
          </a:bodyPr>
          <a:lstStyle/>
          <a:p>
            <a:pPr>
              <a:spcBef>
                <a:spcPts val="600"/>
              </a:spcBef>
            </a:pPr>
            <a:r>
              <a:rPr lang="en-US" sz="1108" dirty="0"/>
              <a:t>Box = </a:t>
            </a:r>
            <a:r>
              <a:rPr lang="en-US" sz="1108" dirty="0" err="1"/>
              <a:t>fore.aruma.wge</a:t>
            </a:r>
            <a:r>
              <a:rPr lang="en-US" sz="1108" dirty="0"/>
              <a:t>(</a:t>
            </a:r>
            <a:r>
              <a:rPr lang="en-US" sz="1108" dirty="0" err="1"/>
              <a:t>airlog,d</a:t>
            </a:r>
            <a:r>
              <a:rPr lang="en-US" sz="1108" dirty="0"/>
              <a:t> = 1, s = 12, theta = c(.4,0,0,0,0,0,0,0,0,0,0,.6,-.24),</a:t>
            </a:r>
            <a:r>
              <a:rPr lang="en-US" sz="1108" dirty="0" err="1"/>
              <a:t>n.ahead</a:t>
            </a:r>
            <a:r>
              <a:rPr lang="en-US" sz="1108" dirty="0"/>
              <a:t> = 36,lastn = TRUE, limits = FALSE)</a:t>
            </a:r>
          </a:p>
          <a:p>
            <a:pPr>
              <a:spcBef>
                <a:spcPts val="600"/>
              </a:spcBef>
            </a:pPr>
            <a:r>
              <a:rPr lang="en-US" sz="1108" dirty="0"/>
              <a:t>BOX_ASE = mean((</a:t>
            </a:r>
            <a:r>
              <a:rPr lang="en-US" sz="1108" dirty="0" err="1"/>
              <a:t>airlog</a:t>
            </a:r>
            <a:r>
              <a:rPr lang="en-US" sz="1108" dirty="0"/>
              <a:t>[(144-36+1):144] - </a:t>
            </a:r>
            <a:r>
              <a:rPr lang="en-US" sz="1108" dirty="0" err="1"/>
              <a:t>Box$f</a:t>
            </a:r>
            <a:r>
              <a:rPr lang="en-US" sz="1108" dirty="0"/>
              <a:t>)^2)</a:t>
            </a:r>
          </a:p>
          <a:p>
            <a:pPr>
              <a:spcBef>
                <a:spcPts val="600"/>
              </a:spcBef>
            </a:pPr>
            <a:r>
              <a:rPr lang="en-US" sz="1108" dirty="0"/>
              <a:t>BOX_ASE</a:t>
            </a:r>
          </a:p>
          <a:p>
            <a:pPr>
              <a:spcBef>
                <a:spcPts val="600"/>
              </a:spcBef>
            </a:pPr>
            <a:r>
              <a:rPr lang="en-US" sz="1108" dirty="0"/>
              <a:t>Woodward = </a:t>
            </a:r>
            <a:r>
              <a:rPr lang="en-US" sz="1108" dirty="0" err="1"/>
              <a:t>fore.aruma.wge</a:t>
            </a:r>
            <a:r>
              <a:rPr lang="en-US" sz="1108" dirty="0"/>
              <a:t>(</a:t>
            </a:r>
            <a:r>
              <a:rPr lang="en-US" sz="1108" dirty="0" err="1"/>
              <a:t>airlog,d</a:t>
            </a:r>
            <a:r>
              <a:rPr lang="en-US" sz="1108" dirty="0"/>
              <a:t> = 1, s = 12, phi = c(-.36,-.05,-.14,-.11,.04,.09,-.02, .02,.17,.03,-.10,-.38),</a:t>
            </a:r>
            <a:r>
              <a:rPr lang="en-US" sz="1108" dirty="0" err="1"/>
              <a:t>n.ahead</a:t>
            </a:r>
            <a:r>
              <a:rPr lang="en-US" sz="1108" dirty="0"/>
              <a:t> = 36,lastn = TRUE, limits = FALSE)</a:t>
            </a:r>
          </a:p>
          <a:p>
            <a:pPr>
              <a:spcBef>
                <a:spcPts val="600"/>
              </a:spcBef>
            </a:pPr>
            <a:r>
              <a:rPr lang="en-US" sz="1108" dirty="0"/>
              <a:t>WOODWARD_ASE = mean((</a:t>
            </a:r>
            <a:r>
              <a:rPr lang="en-US" sz="1108" dirty="0" err="1"/>
              <a:t>airlog</a:t>
            </a:r>
            <a:r>
              <a:rPr lang="en-US" sz="1108" dirty="0"/>
              <a:t>[(144-36+1):144] - </a:t>
            </a:r>
            <a:r>
              <a:rPr lang="en-US" sz="1108" dirty="0" err="1"/>
              <a:t>Woodward$f</a:t>
            </a:r>
            <a:r>
              <a:rPr lang="en-US" sz="1108" dirty="0"/>
              <a:t>)^2)</a:t>
            </a:r>
          </a:p>
          <a:p>
            <a:pPr>
              <a:spcBef>
                <a:spcPts val="600"/>
              </a:spcBef>
            </a:pPr>
            <a:r>
              <a:rPr lang="en-US" sz="1108" dirty="0"/>
              <a:t>WOODWARD_ASE</a:t>
            </a:r>
          </a:p>
          <a:p>
            <a:pPr>
              <a:spcBef>
                <a:spcPts val="600"/>
              </a:spcBef>
            </a:pPr>
            <a:r>
              <a:rPr lang="en-US" sz="1108" dirty="0" err="1"/>
              <a:t>Parzen</a:t>
            </a:r>
            <a:r>
              <a:rPr lang="en-US" sz="1108" dirty="0"/>
              <a:t> = </a:t>
            </a:r>
            <a:r>
              <a:rPr lang="en-US" sz="1108" dirty="0" err="1"/>
              <a:t>fore.aruma.wge</a:t>
            </a:r>
            <a:r>
              <a:rPr lang="en-US" sz="1108" dirty="0"/>
              <a:t>(</a:t>
            </a:r>
            <a:r>
              <a:rPr lang="en-US" sz="1108" dirty="0" err="1"/>
              <a:t>airlog</a:t>
            </a:r>
            <a:r>
              <a:rPr lang="en-US" sz="1108" dirty="0"/>
              <a:t>, d = 0, s = 12, phi = c(.74,0,0,0,0,0,0,0,0,0,0,.38,-.2812),</a:t>
            </a:r>
            <a:r>
              <a:rPr lang="en-US" sz="1108" dirty="0" err="1"/>
              <a:t>n.ahead</a:t>
            </a:r>
            <a:r>
              <a:rPr lang="en-US" sz="1108" dirty="0"/>
              <a:t> = 36,lastn = TRUE, limits = FALSE)</a:t>
            </a:r>
          </a:p>
          <a:p>
            <a:pPr>
              <a:spcBef>
                <a:spcPts val="600"/>
              </a:spcBef>
            </a:pPr>
            <a:r>
              <a:rPr lang="en-US" sz="1108" dirty="0"/>
              <a:t>PARZEN_ASE = mean((</a:t>
            </a:r>
            <a:r>
              <a:rPr lang="en-US" sz="1108" dirty="0" err="1"/>
              <a:t>airlog</a:t>
            </a:r>
            <a:r>
              <a:rPr lang="en-US" sz="1108" dirty="0"/>
              <a:t>[(144-36+1):144] - </a:t>
            </a:r>
            <a:r>
              <a:rPr lang="en-US" sz="1108" dirty="0" err="1"/>
              <a:t>Parzen$f</a:t>
            </a:r>
            <a:r>
              <a:rPr lang="en-US" sz="1108" dirty="0"/>
              <a:t>)^2)</a:t>
            </a:r>
          </a:p>
          <a:p>
            <a:pPr>
              <a:spcBef>
                <a:spcPts val="600"/>
              </a:spcBef>
            </a:pPr>
            <a:r>
              <a:rPr lang="en-US" sz="1108" dirty="0"/>
              <a:t>PARZEN_ASE</a:t>
            </a:r>
          </a:p>
        </p:txBody>
      </p:sp>
      <p:pic>
        <p:nvPicPr>
          <p:cNvPr id="30" name="Picture 29">
            <a:extLst>
              <a:ext uri="{FF2B5EF4-FFF2-40B4-BE49-F238E27FC236}">
                <a16:creationId xmlns:a16="http://schemas.microsoft.com/office/drawing/2014/main" id="{25217F8E-63FD-2B4A-97AF-EBE24A074421}"/>
              </a:ext>
            </a:extLst>
          </p:cNvPr>
          <p:cNvPicPr>
            <a:picLocks noChangeAspect="1"/>
          </p:cNvPicPr>
          <p:nvPr/>
        </p:nvPicPr>
        <p:blipFill rotWithShape="1">
          <a:blip r:embed="rId10"/>
          <a:srcRect t="73236" r="82988" b="12203"/>
          <a:stretch/>
        </p:blipFill>
        <p:spPr>
          <a:xfrm>
            <a:off x="7928864" y="6019800"/>
            <a:ext cx="1062736" cy="304800"/>
          </a:xfrm>
          <a:prstGeom prst="rect">
            <a:avLst/>
          </a:prstGeom>
        </p:spPr>
      </p:pic>
      <p:pic>
        <p:nvPicPr>
          <p:cNvPr id="31" name="Picture 30">
            <a:extLst>
              <a:ext uri="{FF2B5EF4-FFF2-40B4-BE49-F238E27FC236}">
                <a16:creationId xmlns:a16="http://schemas.microsoft.com/office/drawing/2014/main" id="{C1615D44-42A2-6C4E-BDA3-567C2DF2AC9C}"/>
              </a:ext>
            </a:extLst>
          </p:cNvPr>
          <p:cNvPicPr>
            <a:picLocks noChangeAspect="1"/>
          </p:cNvPicPr>
          <p:nvPr/>
        </p:nvPicPr>
        <p:blipFill rotWithShape="1">
          <a:blip r:embed="rId10"/>
          <a:srcRect t="86037" r="82988" b="-2674"/>
          <a:stretch/>
        </p:blipFill>
        <p:spPr>
          <a:xfrm>
            <a:off x="7805899" y="1865470"/>
            <a:ext cx="1160017" cy="380132"/>
          </a:xfrm>
          <a:prstGeom prst="rect">
            <a:avLst/>
          </a:prstGeom>
        </p:spPr>
      </p:pic>
      <p:sp>
        <p:nvSpPr>
          <p:cNvPr id="2" name="Title 1"/>
          <p:cNvSpPr>
            <a:spLocks noGrp="1"/>
          </p:cNvSpPr>
          <p:nvPr>
            <p:ph type="title"/>
          </p:nvPr>
        </p:nvSpPr>
        <p:spPr>
          <a:xfrm>
            <a:off x="457200" y="228600"/>
            <a:ext cx="8229600" cy="632198"/>
          </a:xfrm>
        </p:spPr>
        <p:txBody>
          <a:bodyPr>
            <a:noAutofit/>
          </a:bodyPr>
          <a:lstStyle/>
          <a:p>
            <a:pPr>
              <a:spcBef>
                <a:spcPts val="600"/>
              </a:spcBef>
            </a:pPr>
            <a:r>
              <a:rPr lang="en-US" sz="2800" dirty="0"/>
              <a:t>Airline Competition Among the Greats!</a:t>
            </a:r>
          </a:p>
        </p:txBody>
      </p:sp>
      <p:pic>
        <p:nvPicPr>
          <p:cNvPr id="24" name="Picture 23">
            <a:extLst>
              <a:ext uri="{FF2B5EF4-FFF2-40B4-BE49-F238E27FC236}">
                <a16:creationId xmlns:a16="http://schemas.microsoft.com/office/drawing/2014/main" id="{19CC5191-8035-8349-81EB-4F2424E147A1}"/>
              </a:ext>
            </a:extLst>
          </p:cNvPr>
          <p:cNvPicPr>
            <a:picLocks noChangeAspect="1"/>
          </p:cNvPicPr>
          <p:nvPr/>
        </p:nvPicPr>
        <p:blipFill>
          <a:blip r:embed="rId11"/>
          <a:stretch>
            <a:fillRect/>
          </a:stretch>
        </p:blipFill>
        <p:spPr>
          <a:xfrm>
            <a:off x="100177" y="4830508"/>
            <a:ext cx="533473" cy="808292"/>
          </a:xfrm>
          <a:prstGeom prst="rect">
            <a:avLst/>
          </a:prstGeom>
        </p:spPr>
      </p:pic>
      <p:pic>
        <p:nvPicPr>
          <p:cNvPr id="25" name="Picture 24">
            <a:extLst>
              <a:ext uri="{FF2B5EF4-FFF2-40B4-BE49-F238E27FC236}">
                <a16:creationId xmlns:a16="http://schemas.microsoft.com/office/drawing/2014/main" id="{2D7F05BB-AB01-8041-AA2C-BA199EA36DA5}"/>
              </a:ext>
            </a:extLst>
          </p:cNvPr>
          <p:cNvPicPr>
            <a:picLocks noChangeAspect="1"/>
          </p:cNvPicPr>
          <p:nvPr/>
        </p:nvPicPr>
        <p:blipFill>
          <a:blip r:embed="rId12"/>
          <a:stretch>
            <a:fillRect/>
          </a:stretch>
        </p:blipFill>
        <p:spPr>
          <a:xfrm>
            <a:off x="703522" y="4830508"/>
            <a:ext cx="668078" cy="808292"/>
          </a:xfrm>
          <a:prstGeom prst="rect">
            <a:avLst/>
          </a:prstGeom>
        </p:spPr>
      </p:pic>
    </p:spTree>
    <p:extLst>
      <p:ext uri="{BB962C8B-B14F-4D97-AF65-F5344CB8AC3E}">
        <p14:creationId xmlns:p14="http://schemas.microsoft.com/office/powerpoint/2010/main" val="77222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F26C8-188E-F141-B981-48C8397809CF}"/>
              </a:ext>
            </a:extLst>
          </p:cNvPr>
          <p:cNvSpPr>
            <a:spLocks noGrp="1"/>
          </p:cNvSpPr>
          <p:nvPr>
            <p:ph type="title"/>
          </p:nvPr>
        </p:nvSpPr>
        <p:spPr/>
        <p:txBody>
          <a:bodyPr/>
          <a:lstStyle/>
          <a:p>
            <a:r>
              <a:rPr lang="en-US" dirty="0"/>
              <a:t>Example: Airline Data</a:t>
            </a:r>
          </a:p>
        </p:txBody>
      </p:sp>
      <p:sp>
        <p:nvSpPr>
          <p:cNvPr id="4" name="Rectangle 3">
            <a:extLst>
              <a:ext uri="{FF2B5EF4-FFF2-40B4-BE49-F238E27FC236}">
                <a16:creationId xmlns:a16="http://schemas.microsoft.com/office/drawing/2014/main" id="{DD2C3C00-671B-4A42-B566-3F0BABAF967C}"/>
              </a:ext>
            </a:extLst>
          </p:cNvPr>
          <p:cNvSpPr/>
          <p:nvPr/>
        </p:nvSpPr>
        <p:spPr>
          <a:xfrm>
            <a:off x="224118" y="1407459"/>
            <a:ext cx="6553200" cy="4324261"/>
          </a:xfrm>
          <a:prstGeom prst="rect">
            <a:avLst/>
          </a:prstGeom>
        </p:spPr>
        <p:txBody>
          <a:bodyPr wrap="square">
            <a:spAutoFit/>
          </a:bodyPr>
          <a:lstStyle/>
          <a:p>
            <a:r>
              <a:rPr lang="en-US" sz="1100" dirty="0"/>
              <a:t># First 108 months in the Training Set.</a:t>
            </a:r>
          </a:p>
          <a:p>
            <a:r>
              <a:rPr lang="en-US" sz="1100" dirty="0" err="1"/>
              <a:t>set.seed</a:t>
            </a:r>
            <a:r>
              <a:rPr lang="en-US" sz="1100" dirty="0"/>
              <a:t>(2)</a:t>
            </a:r>
          </a:p>
          <a:p>
            <a:r>
              <a:rPr lang="en-US" sz="1100" dirty="0" err="1"/>
              <a:t>lairTrain</a:t>
            </a:r>
            <a:r>
              <a:rPr lang="en-US" sz="1100" dirty="0"/>
              <a:t> = </a:t>
            </a:r>
            <a:r>
              <a:rPr lang="en-US" sz="1100" dirty="0" err="1"/>
              <a:t>ts</a:t>
            </a:r>
            <a:r>
              <a:rPr lang="en-US" sz="1100" dirty="0"/>
              <a:t>(</a:t>
            </a:r>
            <a:r>
              <a:rPr lang="en-US" sz="1100" dirty="0" err="1"/>
              <a:t>airlog</a:t>
            </a:r>
            <a:r>
              <a:rPr lang="en-US" sz="1100" dirty="0"/>
              <a:t>[1:108], frequency = 12, start = c(1949, 1))</a:t>
            </a:r>
          </a:p>
          <a:p>
            <a:r>
              <a:rPr lang="en-US" sz="1100" dirty="0"/>
              <a:t> # Last 36 months in the Test set. </a:t>
            </a:r>
          </a:p>
          <a:p>
            <a:r>
              <a:rPr lang="en-US" sz="1100" dirty="0" err="1"/>
              <a:t>lairTest</a:t>
            </a:r>
            <a:r>
              <a:rPr lang="en-US" sz="1100" dirty="0"/>
              <a:t> = </a:t>
            </a:r>
            <a:r>
              <a:rPr lang="en-US" sz="1100" dirty="0" err="1"/>
              <a:t>ts</a:t>
            </a:r>
            <a:r>
              <a:rPr lang="en-US" sz="1100" dirty="0"/>
              <a:t>(</a:t>
            </a:r>
            <a:r>
              <a:rPr lang="en-US" sz="1100" dirty="0" err="1"/>
              <a:t>airlog</a:t>
            </a:r>
            <a:r>
              <a:rPr lang="en-US" sz="1100" dirty="0"/>
              <a:t>[109:144], frequency = 12, start = c(1958, 1))</a:t>
            </a:r>
          </a:p>
          <a:p>
            <a:r>
              <a:rPr lang="en-US" sz="1100" dirty="0" err="1"/>
              <a:t>fit.mlp</a:t>
            </a:r>
            <a:r>
              <a:rPr lang="en-US" sz="1100" dirty="0"/>
              <a:t> = mlp(</a:t>
            </a:r>
            <a:r>
              <a:rPr lang="en-US" sz="1100" dirty="0" err="1"/>
              <a:t>lairTrain</a:t>
            </a:r>
            <a:r>
              <a:rPr lang="en-US" sz="1100" dirty="0"/>
              <a:t>)</a:t>
            </a:r>
          </a:p>
          <a:p>
            <a:r>
              <a:rPr lang="en-US" sz="1100" dirty="0" err="1"/>
              <a:t>fit.mlp</a:t>
            </a:r>
            <a:endParaRPr lang="en-US" sz="1100" dirty="0"/>
          </a:p>
          <a:p>
            <a:endParaRPr lang="en-US" sz="1100" dirty="0"/>
          </a:p>
          <a:p>
            <a:endParaRPr lang="en-US" sz="1100" dirty="0"/>
          </a:p>
          <a:p>
            <a:endParaRPr lang="en-US" sz="1100" dirty="0"/>
          </a:p>
          <a:p>
            <a:endParaRPr lang="en-US" sz="1100" dirty="0"/>
          </a:p>
          <a:p>
            <a:endParaRPr lang="en-US" sz="1100" dirty="0"/>
          </a:p>
          <a:p>
            <a:endParaRPr lang="en-US" sz="1100" dirty="0"/>
          </a:p>
          <a:p>
            <a:endParaRPr lang="en-US" sz="1100" dirty="0"/>
          </a:p>
          <a:p>
            <a:endParaRPr lang="en-US" sz="1100" dirty="0"/>
          </a:p>
          <a:p>
            <a:r>
              <a:rPr lang="en-US" sz="1100" dirty="0"/>
              <a:t>plot(</a:t>
            </a:r>
            <a:r>
              <a:rPr lang="en-US" sz="1100" dirty="0" err="1"/>
              <a:t>fit.mlp</a:t>
            </a:r>
            <a:r>
              <a:rPr lang="en-US" sz="1100" dirty="0"/>
              <a:t>)</a:t>
            </a:r>
          </a:p>
          <a:p>
            <a:endParaRPr lang="en-US" sz="1100" dirty="0"/>
          </a:p>
          <a:p>
            <a:endParaRPr lang="en-US" sz="1100" dirty="0"/>
          </a:p>
          <a:p>
            <a:endParaRPr lang="en-US" sz="1100" dirty="0"/>
          </a:p>
          <a:p>
            <a:endParaRPr lang="en-US" sz="1100" dirty="0"/>
          </a:p>
          <a:p>
            <a:endParaRPr lang="en-US" sz="1100" dirty="0"/>
          </a:p>
          <a:p>
            <a:endParaRPr lang="en-US" sz="1100" dirty="0"/>
          </a:p>
          <a:p>
            <a:endParaRPr lang="en-US" sz="1100" dirty="0"/>
          </a:p>
          <a:p>
            <a:endParaRPr lang="en-US" sz="1100" dirty="0"/>
          </a:p>
          <a:p>
            <a:endParaRPr lang="en-US" sz="1100" dirty="0"/>
          </a:p>
        </p:txBody>
      </p:sp>
      <p:pic>
        <p:nvPicPr>
          <p:cNvPr id="7" name="Picture 6">
            <a:extLst>
              <a:ext uri="{FF2B5EF4-FFF2-40B4-BE49-F238E27FC236}">
                <a16:creationId xmlns:a16="http://schemas.microsoft.com/office/drawing/2014/main" id="{8EF93D1F-6B9F-0645-AD6B-184C99595E64}"/>
              </a:ext>
            </a:extLst>
          </p:cNvPr>
          <p:cNvPicPr>
            <a:picLocks noChangeAspect="1"/>
          </p:cNvPicPr>
          <p:nvPr/>
        </p:nvPicPr>
        <p:blipFill>
          <a:blip r:embed="rId2"/>
          <a:stretch>
            <a:fillRect/>
          </a:stretch>
        </p:blipFill>
        <p:spPr>
          <a:xfrm>
            <a:off x="76200" y="4206518"/>
            <a:ext cx="3138252" cy="2575282"/>
          </a:xfrm>
          <a:prstGeom prst="rect">
            <a:avLst/>
          </a:prstGeom>
        </p:spPr>
      </p:pic>
      <p:sp>
        <p:nvSpPr>
          <p:cNvPr id="8" name="Rectangle 7">
            <a:extLst>
              <a:ext uri="{FF2B5EF4-FFF2-40B4-BE49-F238E27FC236}">
                <a16:creationId xmlns:a16="http://schemas.microsoft.com/office/drawing/2014/main" id="{073FB686-A917-4F42-9427-4321F0DF678E}"/>
              </a:ext>
            </a:extLst>
          </p:cNvPr>
          <p:cNvSpPr/>
          <p:nvPr/>
        </p:nvSpPr>
        <p:spPr>
          <a:xfrm>
            <a:off x="5127065" y="5106691"/>
            <a:ext cx="2870947" cy="430887"/>
          </a:xfrm>
          <a:prstGeom prst="rect">
            <a:avLst/>
          </a:prstGeom>
        </p:spPr>
        <p:txBody>
          <a:bodyPr wrap="square">
            <a:spAutoFit/>
          </a:bodyPr>
          <a:lstStyle/>
          <a:p>
            <a:r>
              <a:rPr lang="en-US" sz="1100" dirty="0"/>
              <a:t>ASE = mean((</a:t>
            </a:r>
            <a:r>
              <a:rPr lang="en-US" sz="1100" dirty="0" err="1"/>
              <a:t>lairTest</a:t>
            </a:r>
            <a:r>
              <a:rPr lang="en-US" sz="1100" dirty="0"/>
              <a:t> - </a:t>
            </a:r>
            <a:r>
              <a:rPr lang="en-US" sz="1100" dirty="0" err="1"/>
              <a:t>fore.mlp$mean</a:t>
            </a:r>
            <a:r>
              <a:rPr lang="en-US" sz="1100" dirty="0"/>
              <a:t>)^2)</a:t>
            </a:r>
          </a:p>
          <a:p>
            <a:r>
              <a:rPr lang="en-US" sz="1100" dirty="0"/>
              <a:t>ASE</a:t>
            </a:r>
          </a:p>
        </p:txBody>
      </p:sp>
      <p:sp>
        <p:nvSpPr>
          <p:cNvPr id="10" name="Rectangle 9">
            <a:extLst>
              <a:ext uri="{FF2B5EF4-FFF2-40B4-BE49-F238E27FC236}">
                <a16:creationId xmlns:a16="http://schemas.microsoft.com/office/drawing/2014/main" id="{D9750C85-6061-AD46-A4C6-304CB77817E5}"/>
              </a:ext>
            </a:extLst>
          </p:cNvPr>
          <p:cNvSpPr/>
          <p:nvPr/>
        </p:nvSpPr>
        <p:spPr>
          <a:xfrm>
            <a:off x="5127065" y="1447800"/>
            <a:ext cx="4572000" cy="430887"/>
          </a:xfrm>
          <a:prstGeom prst="rect">
            <a:avLst/>
          </a:prstGeom>
        </p:spPr>
        <p:txBody>
          <a:bodyPr>
            <a:spAutoFit/>
          </a:bodyPr>
          <a:lstStyle/>
          <a:p>
            <a:r>
              <a:rPr lang="en-US" sz="1100" dirty="0" err="1"/>
              <a:t>fore.mlp</a:t>
            </a:r>
            <a:r>
              <a:rPr lang="en-US" sz="1100" dirty="0"/>
              <a:t> = forecast(</a:t>
            </a:r>
            <a:r>
              <a:rPr lang="en-US" sz="1100" dirty="0" err="1"/>
              <a:t>fit.mlp</a:t>
            </a:r>
            <a:r>
              <a:rPr lang="en-US" sz="1100" dirty="0"/>
              <a:t>, h = 36)</a:t>
            </a:r>
          </a:p>
          <a:p>
            <a:r>
              <a:rPr lang="en-US" sz="1100" dirty="0"/>
              <a:t>plot(</a:t>
            </a:r>
            <a:r>
              <a:rPr lang="en-US" sz="1100" dirty="0" err="1"/>
              <a:t>fore.mlp</a:t>
            </a:r>
            <a:r>
              <a:rPr lang="en-US" sz="1100" dirty="0"/>
              <a:t>)</a:t>
            </a:r>
          </a:p>
        </p:txBody>
      </p:sp>
      <p:pic>
        <p:nvPicPr>
          <p:cNvPr id="3" name="Picture 2">
            <a:extLst>
              <a:ext uri="{FF2B5EF4-FFF2-40B4-BE49-F238E27FC236}">
                <a16:creationId xmlns:a16="http://schemas.microsoft.com/office/drawing/2014/main" id="{C16F3B04-0952-6F44-AC1C-BED82723E068}"/>
              </a:ext>
            </a:extLst>
          </p:cNvPr>
          <p:cNvPicPr>
            <a:picLocks noChangeAspect="1"/>
          </p:cNvPicPr>
          <p:nvPr/>
        </p:nvPicPr>
        <p:blipFill>
          <a:blip r:embed="rId3"/>
          <a:stretch>
            <a:fillRect/>
          </a:stretch>
        </p:blipFill>
        <p:spPr>
          <a:xfrm>
            <a:off x="4800600" y="1954887"/>
            <a:ext cx="3559735" cy="2711057"/>
          </a:xfrm>
          <a:prstGeom prst="rect">
            <a:avLst/>
          </a:prstGeom>
        </p:spPr>
      </p:pic>
      <p:pic>
        <p:nvPicPr>
          <p:cNvPr id="11" name="Picture 10">
            <a:extLst>
              <a:ext uri="{FF2B5EF4-FFF2-40B4-BE49-F238E27FC236}">
                <a16:creationId xmlns:a16="http://schemas.microsoft.com/office/drawing/2014/main" id="{7A000C88-8442-B741-B63A-89C3694EDAF6}"/>
              </a:ext>
            </a:extLst>
          </p:cNvPr>
          <p:cNvPicPr>
            <a:picLocks noChangeAspect="1"/>
          </p:cNvPicPr>
          <p:nvPr/>
        </p:nvPicPr>
        <p:blipFill>
          <a:blip r:embed="rId4"/>
          <a:stretch>
            <a:fillRect/>
          </a:stretch>
        </p:blipFill>
        <p:spPr>
          <a:xfrm>
            <a:off x="5127065" y="5711090"/>
            <a:ext cx="1651000" cy="292100"/>
          </a:xfrm>
          <a:prstGeom prst="rect">
            <a:avLst/>
          </a:prstGeom>
        </p:spPr>
      </p:pic>
      <p:pic>
        <p:nvPicPr>
          <p:cNvPr id="12" name="Picture 11">
            <a:extLst>
              <a:ext uri="{FF2B5EF4-FFF2-40B4-BE49-F238E27FC236}">
                <a16:creationId xmlns:a16="http://schemas.microsoft.com/office/drawing/2014/main" id="{6915938A-6330-0042-98F6-3AABA7E312DE}"/>
              </a:ext>
            </a:extLst>
          </p:cNvPr>
          <p:cNvPicPr>
            <a:picLocks noChangeAspect="1"/>
          </p:cNvPicPr>
          <p:nvPr/>
        </p:nvPicPr>
        <p:blipFill>
          <a:blip r:embed="rId5"/>
          <a:stretch>
            <a:fillRect/>
          </a:stretch>
        </p:blipFill>
        <p:spPr>
          <a:xfrm>
            <a:off x="292068" y="2723919"/>
            <a:ext cx="3822732" cy="1149029"/>
          </a:xfrm>
          <a:prstGeom prst="rect">
            <a:avLst/>
          </a:prstGeom>
        </p:spPr>
      </p:pic>
      <p:pic>
        <p:nvPicPr>
          <p:cNvPr id="5" name="Picture 4">
            <a:extLst>
              <a:ext uri="{FF2B5EF4-FFF2-40B4-BE49-F238E27FC236}">
                <a16:creationId xmlns:a16="http://schemas.microsoft.com/office/drawing/2014/main" id="{2F2C6FFA-D60A-D541-9C40-AA546EAA21AC}"/>
              </a:ext>
            </a:extLst>
          </p:cNvPr>
          <p:cNvPicPr>
            <a:picLocks noChangeAspect="1"/>
          </p:cNvPicPr>
          <p:nvPr/>
        </p:nvPicPr>
        <p:blipFill>
          <a:blip r:embed="rId6"/>
          <a:stretch>
            <a:fillRect/>
          </a:stretch>
        </p:blipFill>
        <p:spPr>
          <a:xfrm>
            <a:off x="5127065" y="6172467"/>
            <a:ext cx="1549400" cy="457200"/>
          </a:xfrm>
          <a:prstGeom prst="rect">
            <a:avLst/>
          </a:prstGeom>
        </p:spPr>
      </p:pic>
    </p:spTree>
    <p:extLst>
      <p:ext uri="{BB962C8B-B14F-4D97-AF65-F5344CB8AC3E}">
        <p14:creationId xmlns:p14="http://schemas.microsoft.com/office/powerpoint/2010/main" val="344871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15" end="15"/>
                                            </p:txEl>
                                          </p:spTgt>
                                        </p:tgtEl>
                                        <p:attrNameLst>
                                          <p:attrName>style.visibility</p:attrName>
                                        </p:attrNameLst>
                                      </p:cBhvr>
                                      <p:to>
                                        <p:strVal val="visible"/>
                                      </p:to>
                                    </p:set>
                                    <p:animEffect transition="in" filter="fade">
                                      <p:cBhvr>
                                        <p:cTn id="35" dur="500"/>
                                        <p:tgtEl>
                                          <p:spTgt spid="4">
                                            <p:txEl>
                                              <p:pRg st="15" end="1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10" presetClass="entr" presetSubtype="0" fill="hold"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223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1D323-CF2D-784E-8815-E827E6740927}"/>
              </a:ext>
            </a:extLst>
          </p:cNvPr>
          <p:cNvSpPr>
            <a:spLocks noGrp="1"/>
          </p:cNvSpPr>
          <p:nvPr>
            <p:ph type="title"/>
          </p:nvPr>
        </p:nvSpPr>
        <p:spPr/>
        <p:txBody>
          <a:bodyPr/>
          <a:lstStyle/>
          <a:p>
            <a:r>
              <a:rPr lang="en-US" dirty="0"/>
              <a:t>Concept Check</a:t>
            </a:r>
          </a:p>
        </p:txBody>
      </p:sp>
      <p:sp>
        <p:nvSpPr>
          <p:cNvPr id="3" name="Rectangle 2">
            <a:extLst>
              <a:ext uri="{FF2B5EF4-FFF2-40B4-BE49-F238E27FC236}">
                <a16:creationId xmlns:a16="http://schemas.microsoft.com/office/drawing/2014/main" id="{81A4FB86-2450-D24A-91C8-D0A15756D43F}"/>
              </a:ext>
            </a:extLst>
          </p:cNvPr>
          <p:cNvSpPr/>
          <p:nvPr/>
        </p:nvSpPr>
        <p:spPr>
          <a:xfrm>
            <a:off x="457200" y="1582341"/>
            <a:ext cx="8229600" cy="3970318"/>
          </a:xfrm>
          <a:prstGeom prst="rect">
            <a:avLst/>
          </a:prstGeom>
        </p:spPr>
        <p:txBody>
          <a:bodyPr wrap="square">
            <a:spAutoFit/>
          </a:bodyPr>
          <a:lstStyle/>
          <a:p>
            <a:r>
              <a:rPr lang="en-US" dirty="0"/>
              <a:t>We know that </a:t>
            </a:r>
            <a:r>
              <a:rPr lang="en-US" dirty="0" err="1"/>
              <a:t>mlp</a:t>
            </a:r>
            <a:r>
              <a:rPr lang="en-US" dirty="0"/>
              <a:t>() uses 5 hidden nodes by default, but can we do better at forecasting sales with more or less? </a:t>
            </a:r>
            <a:r>
              <a:rPr lang="en-US" b="1" i="1" dirty="0" err="1"/>
              <a:t>hd.auto.type</a:t>
            </a:r>
            <a:r>
              <a:rPr lang="en-US" b="1" i="1" dirty="0"/>
              <a:t> </a:t>
            </a:r>
            <a:r>
              <a:rPr lang="en-US" dirty="0"/>
              <a:t>is an option in the </a:t>
            </a:r>
            <a:r>
              <a:rPr lang="en-US" dirty="0" err="1"/>
              <a:t>mlp</a:t>
            </a:r>
            <a:r>
              <a:rPr lang="en-US" dirty="0"/>
              <a:t>() function that can select the number of hidden nodes for you.  Read the help for </a:t>
            </a:r>
            <a:r>
              <a:rPr lang="en-US" dirty="0" err="1"/>
              <a:t>mlp</a:t>
            </a:r>
            <a:r>
              <a:rPr lang="en-US" dirty="0"/>
              <a:t>() (?</a:t>
            </a:r>
            <a:r>
              <a:rPr lang="en-US" dirty="0" err="1"/>
              <a:t>mlp</a:t>
            </a:r>
            <a:r>
              <a:rPr lang="en-US" dirty="0"/>
              <a:t>) and see what the options are are for this option.  We would like to forecast the last 36 observations of the log airline passengers like we did before but this time automatically select the number of hidden nodes with 5 fold cross validation.  Use </a:t>
            </a:r>
            <a:r>
              <a:rPr lang="en-US" dirty="0" err="1"/>
              <a:t>set.seed</a:t>
            </a:r>
            <a:r>
              <a:rPr lang="en-US" dirty="0"/>
              <a:t>(2) at the beginning of the code so that we get the same answers.  </a:t>
            </a:r>
          </a:p>
          <a:p>
            <a:endParaRPr lang="en-US" dirty="0"/>
          </a:p>
          <a:p>
            <a:pPr marL="342900" indent="-342900">
              <a:buAutoNum type="arabicPeriod"/>
            </a:pPr>
            <a:r>
              <a:rPr lang="en-US" dirty="0"/>
              <a:t>Did it take longer to run than without the </a:t>
            </a:r>
            <a:r>
              <a:rPr lang="en-US" dirty="0" err="1"/>
              <a:t>hd.auto.type</a:t>
            </a:r>
            <a:r>
              <a:rPr lang="en-US" dirty="0"/>
              <a:t> call?  YES NO</a:t>
            </a:r>
          </a:p>
          <a:p>
            <a:endParaRPr lang="en-US" dirty="0"/>
          </a:p>
          <a:p>
            <a:r>
              <a:rPr lang="en-US" dirty="0"/>
              <a:t>2.   How many hidden nodes were selected by </a:t>
            </a:r>
            <a:r>
              <a:rPr lang="en-US" dirty="0" err="1"/>
              <a:t>hd.auto.type</a:t>
            </a:r>
            <a:r>
              <a:rPr lang="en-US" dirty="0"/>
              <a:t>?   </a:t>
            </a:r>
            <a:endParaRPr lang="en-US" dirty="0">
              <a:solidFill>
                <a:srgbClr val="FF0000"/>
              </a:solidFill>
            </a:endParaRPr>
          </a:p>
          <a:p>
            <a:endParaRPr lang="en-US" dirty="0"/>
          </a:p>
          <a:p>
            <a:r>
              <a:rPr lang="en-US" dirty="0"/>
              <a:t>3.   What is the ASE for this model?     </a:t>
            </a:r>
            <a:endParaRPr lang="en-US" dirty="0">
              <a:solidFill>
                <a:srgbClr val="FF0000"/>
              </a:solidFill>
            </a:endParaRPr>
          </a:p>
        </p:txBody>
      </p:sp>
    </p:spTree>
    <p:extLst>
      <p:ext uri="{BB962C8B-B14F-4D97-AF65-F5344CB8AC3E}">
        <p14:creationId xmlns:p14="http://schemas.microsoft.com/office/powerpoint/2010/main" val="2528646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1D323-CF2D-784E-8815-E827E6740927}"/>
              </a:ext>
            </a:extLst>
          </p:cNvPr>
          <p:cNvSpPr>
            <a:spLocks noGrp="1"/>
          </p:cNvSpPr>
          <p:nvPr>
            <p:ph type="title"/>
          </p:nvPr>
        </p:nvSpPr>
        <p:spPr/>
        <p:txBody>
          <a:bodyPr/>
          <a:lstStyle/>
          <a:p>
            <a:r>
              <a:rPr lang="en-US" dirty="0"/>
              <a:t>Concept Check</a:t>
            </a:r>
          </a:p>
        </p:txBody>
      </p:sp>
      <p:sp>
        <p:nvSpPr>
          <p:cNvPr id="3" name="Rectangle 2">
            <a:extLst>
              <a:ext uri="{FF2B5EF4-FFF2-40B4-BE49-F238E27FC236}">
                <a16:creationId xmlns:a16="http://schemas.microsoft.com/office/drawing/2014/main" id="{81A4FB86-2450-D24A-91C8-D0A15756D43F}"/>
              </a:ext>
            </a:extLst>
          </p:cNvPr>
          <p:cNvSpPr/>
          <p:nvPr/>
        </p:nvSpPr>
        <p:spPr>
          <a:xfrm>
            <a:off x="457200" y="1582341"/>
            <a:ext cx="8229600" cy="3970318"/>
          </a:xfrm>
          <a:prstGeom prst="rect">
            <a:avLst/>
          </a:prstGeom>
        </p:spPr>
        <p:txBody>
          <a:bodyPr wrap="square">
            <a:spAutoFit/>
          </a:bodyPr>
          <a:lstStyle/>
          <a:p>
            <a:r>
              <a:rPr lang="en-US" dirty="0"/>
              <a:t>We know that </a:t>
            </a:r>
            <a:r>
              <a:rPr lang="en-US" dirty="0" err="1"/>
              <a:t>mlp</a:t>
            </a:r>
            <a:r>
              <a:rPr lang="en-US" dirty="0"/>
              <a:t>() uses 5 hidden nodes by default, but can we do better at forecasting sales with more or less? </a:t>
            </a:r>
            <a:r>
              <a:rPr lang="en-US" b="1" i="1" dirty="0" err="1"/>
              <a:t>hd.auto.type</a:t>
            </a:r>
            <a:r>
              <a:rPr lang="en-US" b="1" i="1" dirty="0"/>
              <a:t> </a:t>
            </a:r>
            <a:r>
              <a:rPr lang="en-US" dirty="0"/>
              <a:t>is an option in the </a:t>
            </a:r>
            <a:r>
              <a:rPr lang="en-US" dirty="0" err="1"/>
              <a:t>mlp</a:t>
            </a:r>
            <a:r>
              <a:rPr lang="en-US" dirty="0"/>
              <a:t>() function that can select the number of hidden nodes for you.  Read the help for </a:t>
            </a:r>
            <a:r>
              <a:rPr lang="en-US" dirty="0" err="1"/>
              <a:t>mlp</a:t>
            </a:r>
            <a:r>
              <a:rPr lang="en-US" dirty="0"/>
              <a:t>() (?</a:t>
            </a:r>
            <a:r>
              <a:rPr lang="en-US" dirty="0" err="1"/>
              <a:t>mlp</a:t>
            </a:r>
            <a:r>
              <a:rPr lang="en-US" dirty="0"/>
              <a:t>) and see what the options are are for this option.  We would like to forecast the last 36 observations of the log airline passengers like we did before but this time automatically select the number of hidden nodes with 5 fold cross validation.  Use </a:t>
            </a:r>
            <a:r>
              <a:rPr lang="en-US" dirty="0" err="1"/>
              <a:t>set.seed</a:t>
            </a:r>
            <a:r>
              <a:rPr lang="en-US" dirty="0"/>
              <a:t>(2) at the beginning of the code so that we get the same answers.  </a:t>
            </a:r>
          </a:p>
          <a:p>
            <a:endParaRPr lang="en-US" dirty="0"/>
          </a:p>
          <a:p>
            <a:pPr marL="342900" indent="-342900">
              <a:buAutoNum type="arabicPeriod"/>
            </a:pPr>
            <a:r>
              <a:rPr lang="en-US" dirty="0"/>
              <a:t>Did it take longer to run than without the </a:t>
            </a:r>
            <a:r>
              <a:rPr lang="en-US" dirty="0" err="1"/>
              <a:t>hd.auto.type</a:t>
            </a:r>
            <a:r>
              <a:rPr lang="en-US" dirty="0"/>
              <a:t> call?  </a:t>
            </a:r>
            <a:r>
              <a:rPr lang="en-US" dirty="0">
                <a:solidFill>
                  <a:srgbClr val="FF0000"/>
                </a:solidFill>
              </a:rPr>
              <a:t>YES</a:t>
            </a:r>
            <a:r>
              <a:rPr lang="en-US" dirty="0"/>
              <a:t> NO</a:t>
            </a:r>
          </a:p>
          <a:p>
            <a:endParaRPr lang="en-US" dirty="0"/>
          </a:p>
          <a:p>
            <a:r>
              <a:rPr lang="en-US" dirty="0"/>
              <a:t>2.   How many hidden nodes were selected by </a:t>
            </a:r>
            <a:r>
              <a:rPr lang="en-US" dirty="0" err="1"/>
              <a:t>hd.auto.type</a:t>
            </a:r>
            <a:r>
              <a:rPr lang="en-US" dirty="0"/>
              <a:t>?   </a:t>
            </a:r>
            <a:r>
              <a:rPr lang="en-US" dirty="0">
                <a:solidFill>
                  <a:srgbClr val="FF0000"/>
                </a:solidFill>
              </a:rPr>
              <a:t>2</a:t>
            </a:r>
          </a:p>
          <a:p>
            <a:endParaRPr lang="en-US" dirty="0"/>
          </a:p>
          <a:p>
            <a:r>
              <a:rPr lang="en-US" dirty="0"/>
              <a:t>3.   What is the ASE for this model?     </a:t>
            </a:r>
            <a:r>
              <a:rPr lang="en-US" dirty="0">
                <a:solidFill>
                  <a:srgbClr val="FF0000"/>
                </a:solidFill>
              </a:rPr>
              <a:t>.017</a:t>
            </a:r>
          </a:p>
        </p:txBody>
      </p:sp>
      <p:sp>
        <p:nvSpPr>
          <p:cNvPr id="4" name="Rectangle 3">
            <a:extLst>
              <a:ext uri="{FF2B5EF4-FFF2-40B4-BE49-F238E27FC236}">
                <a16:creationId xmlns:a16="http://schemas.microsoft.com/office/drawing/2014/main" id="{C22ED099-72E7-2640-B0D3-2C56FC79D029}"/>
              </a:ext>
            </a:extLst>
          </p:cNvPr>
          <p:cNvSpPr/>
          <p:nvPr/>
        </p:nvSpPr>
        <p:spPr>
          <a:xfrm>
            <a:off x="1447800" y="6858000"/>
            <a:ext cx="4572000" cy="938719"/>
          </a:xfrm>
          <a:prstGeom prst="rect">
            <a:avLst/>
          </a:prstGeom>
        </p:spPr>
        <p:txBody>
          <a:bodyPr>
            <a:spAutoFit/>
          </a:bodyPr>
          <a:lstStyle/>
          <a:p>
            <a:r>
              <a:rPr lang="en-US" sz="1100" dirty="0" err="1"/>
              <a:t>set.seed</a:t>
            </a:r>
            <a:r>
              <a:rPr lang="en-US" sz="1100" dirty="0"/>
              <a:t>(2)</a:t>
            </a:r>
          </a:p>
          <a:p>
            <a:r>
              <a:rPr lang="en-US" sz="1100" dirty="0" err="1"/>
              <a:t>lairTrain</a:t>
            </a:r>
            <a:r>
              <a:rPr lang="en-US" sz="1100" dirty="0"/>
              <a:t> = </a:t>
            </a:r>
            <a:r>
              <a:rPr lang="en-US" sz="1100" dirty="0" err="1"/>
              <a:t>ts</a:t>
            </a:r>
            <a:r>
              <a:rPr lang="en-US" sz="1100" dirty="0"/>
              <a:t>(</a:t>
            </a:r>
            <a:r>
              <a:rPr lang="en-US" sz="1100" dirty="0" err="1"/>
              <a:t>airlog</a:t>
            </a:r>
            <a:r>
              <a:rPr lang="en-US" sz="1100" dirty="0"/>
              <a:t>[1:108], frequency = 12, start = c(1949, 1))</a:t>
            </a:r>
          </a:p>
          <a:p>
            <a:r>
              <a:rPr lang="en-US" sz="1100" dirty="0"/>
              <a:t># Last 36 months in the Test set. </a:t>
            </a:r>
          </a:p>
          <a:p>
            <a:r>
              <a:rPr lang="en-US" sz="1100" dirty="0" err="1"/>
              <a:t>lairTest</a:t>
            </a:r>
            <a:r>
              <a:rPr lang="en-US" sz="1100" dirty="0"/>
              <a:t> = </a:t>
            </a:r>
            <a:r>
              <a:rPr lang="en-US" sz="1100" dirty="0" err="1"/>
              <a:t>ts</a:t>
            </a:r>
            <a:r>
              <a:rPr lang="en-US" sz="1100" dirty="0"/>
              <a:t>(</a:t>
            </a:r>
            <a:r>
              <a:rPr lang="en-US" sz="1100" dirty="0" err="1"/>
              <a:t>airlog</a:t>
            </a:r>
            <a:r>
              <a:rPr lang="en-US" sz="1100" dirty="0"/>
              <a:t>[109:144], frequency = 12, start = c(1958, 1))</a:t>
            </a:r>
          </a:p>
          <a:p>
            <a:r>
              <a:rPr lang="en-US" sz="1100" dirty="0" err="1"/>
              <a:t>fit.mlp</a:t>
            </a:r>
            <a:r>
              <a:rPr lang="en-US" sz="1100" dirty="0"/>
              <a:t> = </a:t>
            </a:r>
            <a:r>
              <a:rPr lang="en-US" sz="1100" dirty="0" err="1"/>
              <a:t>mlp</a:t>
            </a:r>
            <a:r>
              <a:rPr lang="en-US" sz="1100" dirty="0"/>
              <a:t>(</a:t>
            </a:r>
            <a:r>
              <a:rPr lang="en-US" sz="1100" dirty="0" err="1"/>
              <a:t>lairTrain</a:t>
            </a:r>
            <a:r>
              <a:rPr lang="en-US" sz="1100" dirty="0"/>
              <a:t>, </a:t>
            </a:r>
            <a:r>
              <a:rPr lang="en-US" sz="1100" dirty="0" err="1"/>
              <a:t>hd.auto.type</a:t>
            </a:r>
            <a:r>
              <a:rPr lang="en-US" sz="1100" dirty="0"/>
              <a:t> = "cv")</a:t>
            </a:r>
          </a:p>
        </p:txBody>
      </p:sp>
      <p:pic>
        <p:nvPicPr>
          <p:cNvPr id="5" name="Picture 4">
            <a:extLst>
              <a:ext uri="{FF2B5EF4-FFF2-40B4-BE49-F238E27FC236}">
                <a16:creationId xmlns:a16="http://schemas.microsoft.com/office/drawing/2014/main" id="{D07A84D2-34FA-034C-BA58-40D9C7515AFA}"/>
              </a:ext>
            </a:extLst>
          </p:cNvPr>
          <p:cNvPicPr>
            <a:picLocks noChangeAspect="1"/>
          </p:cNvPicPr>
          <p:nvPr/>
        </p:nvPicPr>
        <p:blipFill>
          <a:blip r:embed="rId2"/>
          <a:stretch>
            <a:fillRect/>
          </a:stretch>
        </p:blipFill>
        <p:spPr>
          <a:xfrm>
            <a:off x="5943600" y="7010400"/>
            <a:ext cx="3835400" cy="2921000"/>
          </a:xfrm>
          <a:prstGeom prst="rect">
            <a:avLst/>
          </a:prstGeom>
        </p:spPr>
      </p:pic>
    </p:spTree>
    <p:extLst>
      <p:ext uri="{BB962C8B-B14F-4D97-AF65-F5344CB8AC3E}">
        <p14:creationId xmlns:p14="http://schemas.microsoft.com/office/powerpoint/2010/main" val="642910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1467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6CE7A-B35D-1643-AB65-200917E9348F}"/>
              </a:ext>
            </a:extLst>
          </p:cNvPr>
          <p:cNvSpPr>
            <a:spLocks noGrp="1"/>
          </p:cNvSpPr>
          <p:nvPr>
            <p:ph type="title"/>
          </p:nvPr>
        </p:nvSpPr>
        <p:spPr>
          <a:xfrm>
            <a:off x="457200" y="228600"/>
            <a:ext cx="8229600" cy="1143000"/>
          </a:xfrm>
        </p:spPr>
        <p:txBody>
          <a:bodyPr>
            <a:noAutofit/>
          </a:bodyPr>
          <a:lstStyle/>
          <a:p>
            <a:r>
              <a:rPr lang="en-US" sz="3800" dirty="0"/>
              <a:t>Example: </a:t>
            </a:r>
            <a:br>
              <a:rPr lang="en-US" sz="3800" dirty="0"/>
            </a:br>
            <a:r>
              <a:rPr lang="en-US" sz="3800" dirty="0"/>
              <a:t>Multivariate NNs with the Sales Data</a:t>
            </a:r>
          </a:p>
        </p:txBody>
      </p:sp>
      <p:sp>
        <p:nvSpPr>
          <p:cNvPr id="4" name="Rectangle 3">
            <a:extLst>
              <a:ext uri="{FF2B5EF4-FFF2-40B4-BE49-F238E27FC236}">
                <a16:creationId xmlns:a16="http://schemas.microsoft.com/office/drawing/2014/main" id="{7452F15E-674C-BA4C-8A56-8810C8469DED}"/>
              </a:ext>
            </a:extLst>
          </p:cNvPr>
          <p:cNvSpPr/>
          <p:nvPr/>
        </p:nvSpPr>
        <p:spPr>
          <a:xfrm>
            <a:off x="228600" y="1524000"/>
            <a:ext cx="8763000" cy="4154984"/>
          </a:xfrm>
          <a:prstGeom prst="rect">
            <a:avLst/>
          </a:prstGeom>
        </p:spPr>
        <p:txBody>
          <a:bodyPr wrap="square">
            <a:spAutoFit/>
          </a:bodyPr>
          <a:lstStyle/>
          <a:p>
            <a:r>
              <a:rPr lang="en-US" sz="1100" dirty="0"/>
              <a:t>#BS is the Business data</a:t>
            </a:r>
          </a:p>
          <a:p>
            <a:r>
              <a:rPr lang="en-US" sz="1100" dirty="0"/>
              <a:t># Only Time as a regressor</a:t>
            </a:r>
          </a:p>
          <a:p>
            <a:r>
              <a:rPr lang="en-US" sz="1100" dirty="0"/>
              <a:t>tBS80 = </a:t>
            </a:r>
            <a:r>
              <a:rPr lang="en-US" sz="1100" dirty="0" err="1"/>
              <a:t>ts</a:t>
            </a:r>
            <a:r>
              <a:rPr lang="en-US" sz="1100" dirty="0"/>
              <a:t>(</a:t>
            </a:r>
            <a:r>
              <a:rPr lang="en-US" sz="1100" dirty="0" err="1"/>
              <a:t>BS$sales</a:t>
            </a:r>
            <a:r>
              <a:rPr lang="en-US" sz="1100" dirty="0"/>
              <a:t>[1:80])</a:t>
            </a:r>
          </a:p>
          <a:p>
            <a:r>
              <a:rPr lang="en-US" sz="1100" dirty="0" err="1"/>
              <a:t>set.seed</a:t>
            </a:r>
            <a:r>
              <a:rPr lang="en-US" sz="1100" dirty="0"/>
              <a:t>(2)</a:t>
            </a:r>
          </a:p>
          <a:p>
            <a:r>
              <a:rPr lang="en-US" sz="1100" dirty="0"/>
              <a:t>fit3 = </a:t>
            </a:r>
            <a:r>
              <a:rPr lang="en-US" sz="1100" dirty="0" err="1"/>
              <a:t>mlp</a:t>
            </a:r>
            <a:r>
              <a:rPr lang="en-US" sz="1100" dirty="0"/>
              <a:t>(tBS80)</a:t>
            </a:r>
          </a:p>
          <a:p>
            <a:r>
              <a:rPr lang="en-US" sz="1100" dirty="0"/>
              <a:t>f = forecast(fit3, h = 20)</a:t>
            </a:r>
          </a:p>
          <a:p>
            <a:r>
              <a:rPr lang="en-US" sz="1100" dirty="0"/>
              <a:t>plot(</a:t>
            </a:r>
            <a:r>
              <a:rPr lang="en-US" sz="1100" dirty="0" err="1"/>
              <a:t>BS$sales</a:t>
            </a:r>
            <a:r>
              <a:rPr lang="en-US" sz="1100" dirty="0"/>
              <a:t>[81:100],type = "l")</a:t>
            </a:r>
          </a:p>
          <a:p>
            <a:r>
              <a:rPr lang="en-US" sz="1100" dirty="0"/>
              <a:t>lines(</a:t>
            </a:r>
            <a:r>
              <a:rPr lang="en-US" sz="1100" dirty="0" err="1"/>
              <a:t>seq</a:t>
            </a:r>
            <a:r>
              <a:rPr lang="en-US" sz="1100" dirty="0"/>
              <a:t>(1,20),</a:t>
            </a:r>
            <a:r>
              <a:rPr lang="en-US" sz="1100" dirty="0" err="1"/>
              <a:t>f$mean</a:t>
            </a:r>
            <a:r>
              <a:rPr lang="en-US" sz="1100" dirty="0"/>
              <a:t>, col = "blue")</a:t>
            </a:r>
          </a:p>
          <a:p>
            <a:r>
              <a:rPr lang="en-US" sz="1100" dirty="0"/>
              <a:t>ASE = mean((</a:t>
            </a:r>
            <a:r>
              <a:rPr lang="en-US" sz="1100" dirty="0" err="1"/>
              <a:t>BS$sales</a:t>
            </a:r>
            <a:r>
              <a:rPr lang="en-US" sz="1100" dirty="0"/>
              <a:t>[81:100]-</a:t>
            </a:r>
            <a:r>
              <a:rPr lang="en-US" sz="1100" dirty="0" err="1"/>
              <a:t>f$mean</a:t>
            </a:r>
            <a:r>
              <a:rPr lang="en-US" sz="1100" dirty="0"/>
              <a:t>)^2)</a:t>
            </a:r>
          </a:p>
          <a:p>
            <a:r>
              <a:rPr lang="en-US" sz="1100" dirty="0"/>
              <a:t>ASE</a:t>
            </a:r>
          </a:p>
          <a:p>
            <a:endParaRPr lang="en-US" sz="1100" dirty="0"/>
          </a:p>
          <a:p>
            <a:endParaRPr lang="en-US" sz="1100" dirty="0"/>
          </a:p>
          <a:p>
            <a:endParaRPr lang="en-US" sz="1100" dirty="0"/>
          </a:p>
          <a:p>
            <a:endParaRPr lang="en-US" sz="1100" dirty="0"/>
          </a:p>
          <a:p>
            <a:r>
              <a:rPr lang="en-US" sz="1100" dirty="0"/>
              <a:t>#With additional Regressors</a:t>
            </a:r>
          </a:p>
          <a:p>
            <a:r>
              <a:rPr lang="en-US" sz="1100" dirty="0" err="1"/>
              <a:t>set.seed</a:t>
            </a:r>
            <a:r>
              <a:rPr lang="en-US" sz="1100" dirty="0"/>
              <a:t>(2)</a:t>
            </a:r>
          </a:p>
          <a:p>
            <a:r>
              <a:rPr lang="en-US" sz="1100" dirty="0"/>
              <a:t>tBS80 = </a:t>
            </a:r>
            <a:r>
              <a:rPr lang="en-US" sz="1100" dirty="0" err="1"/>
              <a:t>ts</a:t>
            </a:r>
            <a:r>
              <a:rPr lang="en-US" sz="1100" dirty="0"/>
              <a:t>(</a:t>
            </a:r>
            <a:r>
              <a:rPr lang="en-US" sz="1100" dirty="0" err="1"/>
              <a:t>BS$sales</a:t>
            </a:r>
            <a:r>
              <a:rPr lang="en-US" sz="1100" dirty="0"/>
              <a:t>[1:80])</a:t>
            </a:r>
          </a:p>
          <a:p>
            <a:r>
              <a:rPr lang="en-US" sz="1100" dirty="0" err="1"/>
              <a:t>tBSx</a:t>
            </a:r>
            <a:r>
              <a:rPr lang="en-US" sz="1100" dirty="0"/>
              <a:t> = </a:t>
            </a:r>
            <a:r>
              <a:rPr lang="en-US" sz="1100" dirty="0" err="1"/>
              <a:t>data.frame</a:t>
            </a:r>
            <a:r>
              <a:rPr lang="en-US" sz="1100" dirty="0"/>
              <a:t>(</a:t>
            </a:r>
            <a:r>
              <a:rPr lang="en-US" sz="1100" dirty="0" err="1"/>
              <a:t>ad_tv</a:t>
            </a:r>
            <a:r>
              <a:rPr lang="en-US" sz="1100" dirty="0"/>
              <a:t> = </a:t>
            </a:r>
            <a:r>
              <a:rPr lang="en-US" sz="1100" dirty="0" err="1"/>
              <a:t>ts</a:t>
            </a:r>
            <a:r>
              <a:rPr lang="en-US" sz="1100" dirty="0"/>
              <a:t>(</a:t>
            </a:r>
            <a:r>
              <a:rPr lang="en-US" sz="1100" dirty="0" err="1"/>
              <a:t>BS$ad_tv</a:t>
            </a:r>
            <a:r>
              <a:rPr lang="en-US" sz="1100" dirty="0"/>
              <a:t>), </a:t>
            </a:r>
            <a:r>
              <a:rPr lang="en-US" sz="1100" dirty="0" err="1"/>
              <a:t>ad_online</a:t>
            </a:r>
            <a:r>
              <a:rPr lang="en-US" sz="1100" dirty="0"/>
              <a:t> = </a:t>
            </a:r>
            <a:r>
              <a:rPr lang="en-US" sz="1100" dirty="0" err="1"/>
              <a:t>ts</a:t>
            </a:r>
            <a:r>
              <a:rPr lang="en-US" sz="1100" dirty="0"/>
              <a:t>(</a:t>
            </a:r>
            <a:r>
              <a:rPr lang="en-US" sz="1100" dirty="0" err="1"/>
              <a:t>BS$ad_online</a:t>
            </a:r>
            <a:r>
              <a:rPr lang="en-US" sz="1100" dirty="0"/>
              <a:t>, frequency = 7),discount = </a:t>
            </a:r>
            <a:r>
              <a:rPr lang="en-US" sz="1100" dirty="0" err="1"/>
              <a:t>ts</a:t>
            </a:r>
            <a:r>
              <a:rPr lang="en-US" sz="1100" dirty="0"/>
              <a:t>(</a:t>
            </a:r>
            <a:r>
              <a:rPr lang="en-US" sz="1100" dirty="0" err="1"/>
              <a:t>BS$discount</a:t>
            </a:r>
            <a:r>
              <a:rPr lang="en-US" sz="1100" dirty="0"/>
              <a:t>)) </a:t>
            </a:r>
          </a:p>
          <a:p>
            <a:r>
              <a:rPr lang="en-US" sz="1100" dirty="0"/>
              <a:t>fit3 = </a:t>
            </a:r>
            <a:r>
              <a:rPr lang="en-US" sz="1100" dirty="0" err="1"/>
              <a:t>mlp</a:t>
            </a:r>
            <a:r>
              <a:rPr lang="en-US" sz="1100" dirty="0"/>
              <a:t>(tBS80,xreg = </a:t>
            </a:r>
            <a:r>
              <a:rPr lang="en-US" sz="1100" dirty="0" err="1"/>
              <a:t>tBSx</a:t>
            </a:r>
            <a:r>
              <a:rPr lang="en-US" sz="1100" dirty="0"/>
              <a:t>)</a:t>
            </a:r>
          </a:p>
          <a:p>
            <a:r>
              <a:rPr lang="en-US" sz="1100" dirty="0"/>
              <a:t>f = forecast(fit3, h = 20, </a:t>
            </a:r>
            <a:r>
              <a:rPr lang="en-US" sz="1100" dirty="0" err="1"/>
              <a:t>xreg</a:t>
            </a:r>
            <a:r>
              <a:rPr lang="en-US" sz="1100" dirty="0"/>
              <a:t> = </a:t>
            </a:r>
            <a:r>
              <a:rPr lang="en-US" sz="1100" dirty="0" err="1"/>
              <a:t>tBSx</a:t>
            </a:r>
            <a:r>
              <a:rPr lang="en-US" sz="1100" dirty="0"/>
              <a:t>)</a:t>
            </a:r>
          </a:p>
          <a:p>
            <a:r>
              <a:rPr lang="en-US" sz="1100" dirty="0"/>
              <a:t>plot(</a:t>
            </a:r>
            <a:r>
              <a:rPr lang="en-US" sz="1100" dirty="0" err="1"/>
              <a:t>BS$sales</a:t>
            </a:r>
            <a:r>
              <a:rPr lang="en-US" sz="1100" dirty="0"/>
              <a:t>[81:100],type = "l")</a:t>
            </a:r>
          </a:p>
          <a:p>
            <a:r>
              <a:rPr lang="en-US" sz="1100" dirty="0"/>
              <a:t>lines(</a:t>
            </a:r>
            <a:r>
              <a:rPr lang="en-US" sz="1100" dirty="0" err="1"/>
              <a:t>seq</a:t>
            </a:r>
            <a:r>
              <a:rPr lang="en-US" sz="1100" dirty="0"/>
              <a:t>(1,20),</a:t>
            </a:r>
            <a:r>
              <a:rPr lang="en-US" sz="1100" dirty="0" err="1"/>
              <a:t>f$mean</a:t>
            </a:r>
            <a:r>
              <a:rPr lang="en-US" sz="1100" dirty="0"/>
              <a:t>, col = "blue")</a:t>
            </a:r>
          </a:p>
          <a:p>
            <a:r>
              <a:rPr lang="en-US" sz="1100" dirty="0"/>
              <a:t>ASE = mean((</a:t>
            </a:r>
            <a:r>
              <a:rPr lang="en-US" sz="1100" dirty="0" err="1"/>
              <a:t>BS$sales</a:t>
            </a:r>
            <a:r>
              <a:rPr lang="en-US" sz="1100" dirty="0"/>
              <a:t>[81:100]-</a:t>
            </a:r>
            <a:r>
              <a:rPr lang="en-US" sz="1100" dirty="0" err="1"/>
              <a:t>f$mean</a:t>
            </a:r>
            <a:r>
              <a:rPr lang="en-US" sz="1100" dirty="0"/>
              <a:t>)^2)</a:t>
            </a:r>
          </a:p>
          <a:p>
            <a:r>
              <a:rPr lang="en-US" sz="1100" dirty="0"/>
              <a:t>ASE</a:t>
            </a:r>
          </a:p>
        </p:txBody>
      </p:sp>
      <p:pic>
        <p:nvPicPr>
          <p:cNvPr id="9" name="Picture 8">
            <a:extLst>
              <a:ext uri="{FF2B5EF4-FFF2-40B4-BE49-F238E27FC236}">
                <a16:creationId xmlns:a16="http://schemas.microsoft.com/office/drawing/2014/main" id="{7ACB22E4-3DBE-524E-BCF5-542BF728C36B}"/>
              </a:ext>
            </a:extLst>
          </p:cNvPr>
          <p:cNvPicPr>
            <a:picLocks noChangeAspect="1"/>
          </p:cNvPicPr>
          <p:nvPr/>
        </p:nvPicPr>
        <p:blipFill>
          <a:blip r:embed="rId2"/>
          <a:stretch>
            <a:fillRect/>
          </a:stretch>
        </p:blipFill>
        <p:spPr>
          <a:xfrm>
            <a:off x="228600" y="5892800"/>
            <a:ext cx="1447800" cy="279400"/>
          </a:xfrm>
          <a:prstGeom prst="rect">
            <a:avLst/>
          </a:prstGeom>
        </p:spPr>
      </p:pic>
      <p:pic>
        <p:nvPicPr>
          <p:cNvPr id="5" name="Picture 4">
            <a:extLst>
              <a:ext uri="{FF2B5EF4-FFF2-40B4-BE49-F238E27FC236}">
                <a16:creationId xmlns:a16="http://schemas.microsoft.com/office/drawing/2014/main" id="{5E93F849-87E1-544B-A082-E49D27E76F3D}"/>
              </a:ext>
            </a:extLst>
          </p:cNvPr>
          <p:cNvPicPr>
            <a:picLocks noChangeAspect="1"/>
          </p:cNvPicPr>
          <p:nvPr/>
        </p:nvPicPr>
        <p:blipFill>
          <a:blip r:embed="rId3"/>
          <a:stretch>
            <a:fillRect/>
          </a:stretch>
        </p:blipFill>
        <p:spPr>
          <a:xfrm>
            <a:off x="234696" y="3309392"/>
            <a:ext cx="1460500" cy="292100"/>
          </a:xfrm>
          <a:prstGeom prst="rect">
            <a:avLst/>
          </a:prstGeom>
        </p:spPr>
      </p:pic>
      <p:pic>
        <p:nvPicPr>
          <p:cNvPr id="6" name="Picture 5">
            <a:extLst>
              <a:ext uri="{FF2B5EF4-FFF2-40B4-BE49-F238E27FC236}">
                <a16:creationId xmlns:a16="http://schemas.microsoft.com/office/drawing/2014/main" id="{31CC803A-C59C-0040-AFD8-666A7BD93E51}"/>
              </a:ext>
            </a:extLst>
          </p:cNvPr>
          <p:cNvPicPr>
            <a:picLocks noChangeAspect="1"/>
          </p:cNvPicPr>
          <p:nvPr/>
        </p:nvPicPr>
        <p:blipFill>
          <a:blip r:embed="rId4"/>
          <a:stretch>
            <a:fillRect/>
          </a:stretch>
        </p:blipFill>
        <p:spPr>
          <a:xfrm>
            <a:off x="4349496" y="1504611"/>
            <a:ext cx="3727704" cy="2381589"/>
          </a:xfrm>
          <a:prstGeom prst="rect">
            <a:avLst/>
          </a:prstGeom>
        </p:spPr>
      </p:pic>
      <p:pic>
        <p:nvPicPr>
          <p:cNvPr id="8" name="Picture 7">
            <a:extLst>
              <a:ext uri="{FF2B5EF4-FFF2-40B4-BE49-F238E27FC236}">
                <a16:creationId xmlns:a16="http://schemas.microsoft.com/office/drawing/2014/main" id="{4FB044AA-3D0F-414F-AC6C-79A8041EFB99}"/>
              </a:ext>
            </a:extLst>
          </p:cNvPr>
          <p:cNvPicPr>
            <a:picLocks noChangeAspect="1"/>
          </p:cNvPicPr>
          <p:nvPr/>
        </p:nvPicPr>
        <p:blipFill rotWithShape="1">
          <a:blip r:embed="rId5"/>
          <a:srcRect t="13693"/>
          <a:stretch/>
        </p:blipFill>
        <p:spPr>
          <a:xfrm>
            <a:off x="4349496" y="4724400"/>
            <a:ext cx="3727704" cy="1866800"/>
          </a:xfrm>
          <a:prstGeom prst="rect">
            <a:avLst/>
          </a:prstGeom>
        </p:spPr>
      </p:pic>
    </p:spTree>
    <p:extLst>
      <p:ext uri="{BB962C8B-B14F-4D97-AF65-F5344CB8AC3E}">
        <p14:creationId xmlns:p14="http://schemas.microsoft.com/office/powerpoint/2010/main" val="71448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fade">
                                      <p:cBhvr>
                                        <p:cTn id="34" dur="500"/>
                                        <p:tgtEl>
                                          <p:spTgt spid="4">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
                                            <p:txEl>
                                              <p:pRg st="14" end="14"/>
                                            </p:txEl>
                                          </p:spTgt>
                                        </p:tgtEl>
                                        <p:attrNameLst>
                                          <p:attrName>style.visibility</p:attrName>
                                        </p:attrNameLst>
                                      </p:cBhvr>
                                      <p:to>
                                        <p:strVal val="visible"/>
                                      </p:to>
                                    </p:set>
                                    <p:animEffect transition="in" filter="fade">
                                      <p:cBhvr>
                                        <p:cTn id="49" dur="500"/>
                                        <p:tgtEl>
                                          <p:spTgt spid="4">
                                            <p:txEl>
                                              <p:pRg st="14" end="14"/>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
                                            <p:txEl>
                                              <p:pRg st="15" end="15"/>
                                            </p:txEl>
                                          </p:spTgt>
                                        </p:tgtEl>
                                        <p:attrNameLst>
                                          <p:attrName>style.visibility</p:attrName>
                                        </p:attrNameLst>
                                      </p:cBhvr>
                                      <p:to>
                                        <p:strVal val="visible"/>
                                      </p:to>
                                    </p:set>
                                    <p:animEffect transition="in" filter="fade">
                                      <p:cBhvr>
                                        <p:cTn id="52" dur="500"/>
                                        <p:tgtEl>
                                          <p:spTgt spid="4">
                                            <p:txEl>
                                              <p:pRg st="15" end="15"/>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4">
                                            <p:txEl>
                                              <p:pRg st="16" end="16"/>
                                            </p:txEl>
                                          </p:spTgt>
                                        </p:tgtEl>
                                        <p:attrNameLst>
                                          <p:attrName>style.visibility</p:attrName>
                                        </p:attrNameLst>
                                      </p:cBhvr>
                                      <p:to>
                                        <p:strVal val="visible"/>
                                      </p:to>
                                    </p:set>
                                    <p:animEffect transition="in" filter="fade">
                                      <p:cBhvr>
                                        <p:cTn id="55" dur="500"/>
                                        <p:tgtEl>
                                          <p:spTgt spid="4">
                                            <p:txEl>
                                              <p:pRg st="16" end="16"/>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4">
                                            <p:txEl>
                                              <p:pRg st="17" end="17"/>
                                            </p:txEl>
                                          </p:spTgt>
                                        </p:tgtEl>
                                        <p:attrNameLst>
                                          <p:attrName>style.visibility</p:attrName>
                                        </p:attrNameLst>
                                      </p:cBhvr>
                                      <p:to>
                                        <p:strVal val="visible"/>
                                      </p:to>
                                    </p:set>
                                    <p:animEffect transition="in" filter="fade">
                                      <p:cBhvr>
                                        <p:cTn id="58" dur="500"/>
                                        <p:tgtEl>
                                          <p:spTgt spid="4">
                                            <p:txEl>
                                              <p:pRg st="17" end="17"/>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4">
                                            <p:txEl>
                                              <p:pRg st="18" end="18"/>
                                            </p:txEl>
                                          </p:spTgt>
                                        </p:tgtEl>
                                        <p:attrNameLst>
                                          <p:attrName>style.visibility</p:attrName>
                                        </p:attrNameLst>
                                      </p:cBhvr>
                                      <p:to>
                                        <p:strVal val="visible"/>
                                      </p:to>
                                    </p:set>
                                    <p:animEffect transition="in" filter="fade">
                                      <p:cBhvr>
                                        <p:cTn id="61" dur="500"/>
                                        <p:tgtEl>
                                          <p:spTgt spid="4">
                                            <p:txEl>
                                              <p:pRg st="18" end="18"/>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4">
                                            <p:txEl>
                                              <p:pRg st="19" end="19"/>
                                            </p:txEl>
                                          </p:spTgt>
                                        </p:tgtEl>
                                        <p:attrNameLst>
                                          <p:attrName>style.visibility</p:attrName>
                                        </p:attrNameLst>
                                      </p:cBhvr>
                                      <p:to>
                                        <p:strVal val="visible"/>
                                      </p:to>
                                    </p:set>
                                    <p:animEffect transition="in" filter="fade">
                                      <p:cBhvr>
                                        <p:cTn id="64" dur="500"/>
                                        <p:tgtEl>
                                          <p:spTgt spid="4">
                                            <p:txEl>
                                              <p:pRg st="19" end="19"/>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4">
                                            <p:txEl>
                                              <p:pRg st="20" end="20"/>
                                            </p:txEl>
                                          </p:spTgt>
                                        </p:tgtEl>
                                        <p:attrNameLst>
                                          <p:attrName>style.visibility</p:attrName>
                                        </p:attrNameLst>
                                      </p:cBhvr>
                                      <p:to>
                                        <p:strVal val="visible"/>
                                      </p:to>
                                    </p:set>
                                    <p:animEffect transition="in" filter="fade">
                                      <p:cBhvr>
                                        <p:cTn id="67" dur="500"/>
                                        <p:tgtEl>
                                          <p:spTgt spid="4">
                                            <p:txEl>
                                              <p:pRg st="20" end="20"/>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
                                            <p:txEl>
                                              <p:pRg st="21" end="21"/>
                                            </p:txEl>
                                          </p:spTgt>
                                        </p:tgtEl>
                                        <p:attrNameLst>
                                          <p:attrName>style.visibility</p:attrName>
                                        </p:attrNameLst>
                                      </p:cBhvr>
                                      <p:to>
                                        <p:strVal val="visible"/>
                                      </p:to>
                                    </p:set>
                                    <p:animEffect transition="in" filter="fade">
                                      <p:cBhvr>
                                        <p:cTn id="70" dur="500"/>
                                        <p:tgtEl>
                                          <p:spTgt spid="4">
                                            <p:txEl>
                                              <p:pRg st="21" end="21"/>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4">
                                            <p:txEl>
                                              <p:pRg st="22" end="22"/>
                                            </p:txEl>
                                          </p:spTgt>
                                        </p:tgtEl>
                                        <p:attrNameLst>
                                          <p:attrName>style.visibility</p:attrName>
                                        </p:attrNameLst>
                                      </p:cBhvr>
                                      <p:to>
                                        <p:strVal val="visible"/>
                                      </p:to>
                                    </p:set>
                                    <p:animEffect transition="in" filter="fade">
                                      <p:cBhvr>
                                        <p:cTn id="73" dur="500"/>
                                        <p:tgtEl>
                                          <p:spTgt spid="4">
                                            <p:txEl>
                                              <p:pRg st="22" end="22"/>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4">
                                            <p:txEl>
                                              <p:pRg st="23" end="23"/>
                                            </p:txEl>
                                          </p:spTgt>
                                        </p:tgtEl>
                                        <p:attrNameLst>
                                          <p:attrName>style.visibility</p:attrName>
                                        </p:attrNameLst>
                                      </p:cBhvr>
                                      <p:to>
                                        <p:strVal val="visible"/>
                                      </p:to>
                                    </p:set>
                                    <p:animEffect transition="in" filter="fade">
                                      <p:cBhvr>
                                        <p:cTn id="76" dur="500"/>
                                        <p:tgtEl>
                                          <p:spTgt spid="4">
                                            <p:txEl>
                                              <p:pRg st="23" end="23"/>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fade">
                                      <p:cBhvr>
                                        <p:cTn id="8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6CE7A-B35D-1643-AB65-200917E9348F}"/>
              </a:ext>
            </a:extLst>
          </p:cNvPr>
          <p:cNvSpPr>
            <a:spLocks noGrp="1"/>
          </p:cNvSpPr>
          <p:nvPr>
            <p:ph type="title"/>
          </p:nvPr>
        </p:nvSpPr>
        <p:spPr>
          <a:xfrm>
            <a:off x="0" y="228600"/>
            <a:ext cx="9144000" cy="1143000"/>
          </a:xfrm>
        </p:spPr>
        <p:txBody>
          <a:bodyPr>
            <a:noAutofit/>
          </a:bodyPr>
          <a:lstStyle/>
          <a:p>
            <a:r>
              <a:rPr lang="en-US" sz="3800" dirty="0"/>
              <a:t>Example: </a:t>
            </a:r>
            <a:br>
              <a:rPr lang="en-US" sz="3800" dirty="0"/>
            </a:br>
            <a:r>
              <a:rPr lang="en-US" sz="3800" dirty="0"/>
              <a:t>Multivariate NNs with the Sales Data</a:t>
            </a:r>
          </a:p>
        </p:txBody>
      </p:sp>
      <p:sp>
        <p:nvSpPr>
          <p:cNvPr id="4" name="Rectangle 3">
            <a:extLst>
              <a:ext uri="{FF2B5EF4-FFF2-40B4-BE49-F238E27FC236}">
                <a16:creationId xmlns:a16="http://schemas.microsoft.com/office/drawing/2014/main" id="{7452F15E-674C-BA4C-8A56-8810C8469DED}"/>
              </a:ext>
            </a:extLst>
          </p:cNvPr>
          <p:cNvSpPr/>
          <p:nvPr/>
        </p:nvSpPr>
        <p:spPr>
          <a:xfrm>
            <a:off x="152400" y="1371600"/>
            <a:ext cx="5562600" cy="2800767"/>
          </a:xfrm>
          <a:prstGeom prst="rect">
            <a:avLst/>
          </a:prstGeom>
        </p:spPr>
        <p:txBody>
          <a:bodyPr wrap="square">
            <a:spAutoFit/>
          </a:bodyPr>
          <a:lstStyle/>
          <a:p>
            <a:r>
              <a:rPr lang="en-US" sz="1100" dirty="0"/>
              <a:t>#ARIMA Model with Regressors</a:t>
            </a:r>
          </a:p>
          <a:p>
            <a:r>
              <a:rPr lang="en-US" sz="1100" dirty="0"/>
              <a:t>ad_tv1 = c(</a:t>
            </a:r>
            <a:r>
              <a:rPr lang="en-US" sz="1100" dirty="0" err="1"/>
              <a:t>NA,BS$ad_tv</a:t>
            </a:r>
            <a:r>
              <a:rPr lang="en-US" sz="1100" dirty="0"/>
              <a:t>[1:(length(</a:t>
            </a:r>
            <a:r>
              <a:rPr lang="en-US" sz="1100" dirty="0" err="1"/>
              <a:t>BS$ad_tv</a:t>
            </a:r>
            <a:r>
              <a:rPr lang="en-US" sz="1100" dirty="0"/>
              <a:t>)-1)])</a:t>
            </a:r>
          </a:p>
          <a:p>
            <a:r>
              <a:rPr lang="en-US" sz="1100" dirty="0"/>
              <a:t>ad_online1 = c(</a:t>
            </a:r>
            <a:r>
              <a:rPr lang="en-US" sz="1100" dirty="0" err="1"/>
              <a:t>NA,BS$ad_online</a:t>
            </a:r>
            <a:r>
              <a:rPr lang="en-US" sz="1100" dirty="0"/>
              <a:t>[1:(length(</a:t>
            </a:r>
            <a:r>
              <a:rPr lang="en-US" sz="1100" dirty="0" err="1"/>
              <a:t>BS$ad_online</a:t>
            </a:r>
            <a:r>
              <a:rPr lang="en-US" sz="1100" dirty="0"/>
              <a:t>)-1)])</a:t>
            </a:r>
          </a:p>
          <a:p>
            <a:r>
              <a:rPr lang="en-US" sz="1100" dirty="0"/>
              <a:t>BS$ad_tv1= ad_tv1</a:t>
            </a:r>
          </a:p>
          <a:p>
            <a:r>
              <a:rPr lang="en-US" sz="1100" dirty="0"/>
              <a:t>BS$ad_online1 = ad_online1</a:t>
            </a:r>
          </a:p>
          <a:p>
            <a:r>
              <a:rPr lang="en-US" sz="1100" dirty="0" err="1"/>
              <a:t>ksfit</a:t>
            </a:r>
            <a:r>
              <a:rPr lang="en-US" sz="1100" dirty="0"/>
              <a:t>=</a:t>
            </a:r>
            <a:r>
              <a:rPr lang="en-US" sz="1100" dirty="0" err="1"/>
              <a:t>lm</a:t>
            </a:r>
            <a:r>
              <a:rPr lang="en-US" sz="1100" dirty="0"/>
              <a:t>(sales~ad_tv1+ad_online1+discount, data = BS)</a:t>
            </a:r>
          </a:p>
          <a:p>
            <a:r>
              <a:rPr lang="en-US" sz="1100" dirty="0" err="1"/>
              <a:t>aic.wge</a:t>
            </a:r>
            <a:r>
              <a:rPr lang="en-US" sz="1100" dirty="0"/>
              <a:t>(</a:t>
            </a:r>
            <a:r>
              <a:rPr lang="en-US" sz="1100" dirty="0" err="1"/>
              <a:t>ksfit$residuals,p</a:t>
            </a:r>
            <a:r>
              <a:rPr lang="en-US" sz="1100" dirty="0"/>
              <a:t>=0:8,q=0:0)  # AIC picks p=7</a:t>
            </a:r>
          </a:p>
          <a:p>
            <a:r>
              <a:rPr lang="en-US" sz="1100" dirty="0"/>
              <a:t>fit=</a:t>
            </a:r>
            <a:r>
              <a:rPr lang="en-US" sz="1100" dirty="0" err="1"/>
              <a:t>arima</a:t>
            </a:r>
            <a:r>
              <a:rPr lang="en-US" sz="1100" dirty="0"/>
              <a:t>(</a:t>
            </a:r>
            <a:r>
              <a:rPr lang="en-US" sz="1100" dirty="0" err="1"/>
              <a:t>BS$sales,order</a:t>
            </a:r>
            <a:r>
              <a:rPr lang="en-US" sz="1100" dirty="0"/>
              <a:t>=c(7,0,0),</a:t>
            </a:r>
            <a:r>
              <a:rPr lang="en-US" sz="1100" dirty="0" err="1"/>
              <a:t>xreg</a:t>
            </a:r>
            <a:r>
              <a:rPr lang="en-US" sz="1100" dirty="0"/>
              <a:t>=</a:t>
            </a:r>
            <a:r>
              <a:rPr lang="en-US" sz="1100" dirty="0" err="1"/>
              <a:t>cbind</a:t>
            </a:r>
            <a:r>
              <a:rPr lang="en-US" sz="1100" dirty="0"/>
              <a:t>(BS$ad_tv1, BS$ad_online1, </a:t>
            </a:r>
            <a:r>
              <a:rPr lang="en-US" sz="1100" dirty="0" err="1"/>
              <a:t>BS$discount</a:t>
            </a:r>
            <a:r>
              <a:rPr lang="en-US" sz="1100" dirty="0"/>
              <a:t>))</a:t>
            </a:r>
          </a:p>
          <a:p>
            <a:r>
              <a:rPr lang="en-US" sz="1100" dirty="0" err="1"/>
              <a:t>preds</a:t>
            </a:r>
            <a:r>
              <a:rPr lang="en-US" sz="1100" dirty="0"/>
              <a:t> = forecast(</a:t>
            </a:r>
            <a:r>
              <a:rPr lang="en-US" sz="1100" dirty="0" err="1"/>
              <a:t>fit,h</a:t>
            </a:r>
            <a:r>
              <a:rPr lang="en-US" sz="1100" dirty="0"/>
              <a:t> = 20, </a:t>
            </a:r>
            <a:r>
              <a:rPr lang="en-US" sz="1100" dirty="0" err="1"/>
              <a:t>xreg</a:t>
            </a:r>
            <a:r>
              <a:rPr lang="en-US" sz="1100" dirty="0"/>
              <a:t> = </a:t>
            </a:r>
            <a:r>
              <a:rPr lang="en-US" sz="1100" dirty="0" err="1"/>
              <a:t>cbind</a:t>
            </a:r>
            <a:r>
              <a:rPr lang="en-US" sz="1100" dirty="0"/>
              <a:t>(BS$ad_tv1[81:100],BS$ad_online1[81:100],</a:t>
            </a:r>
            <a:r>
              <a:rPr lang="en-US" sz="1100" dirty="0" err="1"/>
              <a:t>BS$discount</a:t>
            </a:r>
            <a:r>
              <a:rPr lang="en-US" sz="1100" dirty="0"/>
              <a:t>[81:100]))</a:t>
            </a:r>
          </a:p>
          <a:p>
            <a:r>
              <a:rPr lang="en-US" sz="1100" dirty="0"/>
              <a:t>plot(</a:t>
            </a:r>
            <a:r>
              <a:rPr lang="en-US" sz="1100" dirty="0" err="1"/>
              <a:t>BS$sales</a:t>
            </a:r>
            <a:r>
              <a:rPr lang="en-US" sz="1100" dirty="0"/>
              <a:t>[81:100],type = "l")</a:t>
            </a:r>
          </a:p>
          <a:p>
            <a:r>
              <a:rPr lang="en-US" sz="1100" dirty="0"/>
              <a:t>lines(</a:t>
            </a:r>
            <a:r>
              <a:rPr lang="en-US" sz="1100" dirty="0" err="1"/>
              <a:t>seq</a:t>
            </a:r>
            <a:r>
              <a:rPr lang="en-US" sz="1100" dirty="0"/>
              <a:t>(1,20),</a:t>
            </a:r>
            <a:r>
              <a:rPr lang="en-US" sz="1100" dirty="0" err="1"/>
              <a:t>preds$mean</a:t>
            </a:r>
            <a:r>
              <a:rPr lang="en-US" sz="1100" dirty="0"/>
              <a:t>, col = "blue")</a:t>
            </a:r>
          </a:p>
          <a:p>
            <a:r>
              <a:rPr lang="en-US" sz="1100" dirty="0"/>
              <a:t>ASE = mean((</a:t>
            </a:r>
            <a:r>
              <a:rPr lang="en-US" sz="1100" dirty="0" err="1"/>
              <a:t>BS$sales</a:t>
            </a:r>
            <a:r>
              <a:rPr lang="en-US" sz="1100" dirty="0"/>
              <a:t>[81:100]-</a:t>
            </a:r>
            <a:r>
              <a:rPr lang="en-US" sz="1100" dirty="0" err="1"/>
              <a:t>preds$mean</a:t>
            </a:r>
            <a:r>
              <a:rPr lang="en-US" sz="1100" dirty="0"/>
              <a:t>)^2)</a:t>
            </a:r>
          </a:p>
          <a:p>
            <a:r>
              <a:rPr lang="en-US" sz="1100" dirty="0"/>
              <a:t>ASE</a:t>
            </a:r>
          </a:p>
          <a:p>
            <a:endParaRPr lang="en-US" sz="1100" dirty="0"/>
          </a:p>
        </p:txBody>
      </p:sp>
      <p:sp>
        <p:nvSpPr>
          <p:cNvPr id="3" name="Rectangle 2">
            <a:extLst>
              <a:ext uri="{FF2B5EF4-FFF2-40B4-BE49-F238E27FC236}">
                <a16:creationId xmlns:a16="http://schemas.microsoft.com/office/drawing/2014/main" id="{12821A96-6576-A84F-9D15-0080534084F9}"/>
              </a:ext>
            </a:extLst>
          </p:cNvPr>
          <p:cNvSpPr/>
          <p:nvPr/>
        </p:nvSpPr>
        <p:spPr>
          <a:xfrm>
            <a:off x="150932" y="4291013"/>
            <a:ext cx="4572000" cy="2123658"/>
          </a:xfrm>
          <a:prstGeom prst="rect">
            <a:avLst/>
          </a:prstGeom>
        </p:spPr>
        <p:txBody>
          <a:bodyPr>
            <a:spAutoFit/>
          </a:bodyPr>
          <a:lstStyle/>
          <a:p>
            <a:endParaRPr lang="en-US" sz="1100" dirty="0"/>
          </a:p>
          <a:p>
            <a:r>
              <a:rPr lang="en-US" sz="1100" dirty="0"/>
              <a:t>#NN With additional Regressors</a:t>
            </a:r>
          </a:p>
          <a:p>
            <a:r>
              <a:rPr lang="en-US" sz="1100" dirty="0" err="1"/>
              <a:t>set.seed</a:t>
            </a:r>
            <a:r>
              <a:rPr lang="en-US" sz="1100" dirty="0"/>
              <a:t>(2)</a:t>
            </a:r>
          </a:p>
          <a:p>
            <a:r>
              <a:rPr lang="en-US" sz="1100" dirty="0"/>
              <a:t>tBS80 = </a:t>
            </a:r>
            <a:r>
              <a:rPr lang="en-US" sz="1100" dirty="0" err="1"/>
              <a:t>ts</a:t>
            </a:r>
            <a:r>
              <a:rPr lang="en-US" sz="1100" dirty="0"/>
              <a:t>(</a:t>
            </a:r>
            <a:r>
              <a:rPr lang="en-US" sz="1100" dirty="0" err="1"/>
              <a:t>BS$sales</a:t>
            </a:r>
            <a:r>
              <a:rPr lang="en-US" sz="1100" dirty="0"/>
              <a:t>[1:80])</a:t>
            </a:r>
          </a:p>
          <a:p>
            <a:r>
              <a:rPr lang="en-US" sz="1100" dirty="0" err="1"/>
              <a:t>tBSx</a:t>
            </a:r>
            <a:r>
              <a:rPr lang="en-US" sz="1100" dirty="0"/>
              <a:t> = </a:t>
            </a:r>
            <a:r>
              <a:rPr lang="en-US" sz="1100" dirty="0" err="1"/>
              <a:t>data.frame</a:t>
            </a:r>
            <a:r>
              <a:rPr lang="en-US" sz="1100" dirty="0"/>
              <a:t>(</a:t>
            </a:r>
            <a:r>
              <a:rPr lang="en-US" sz="1100" dirty="0" err="1"/>
              <a:t>ad_tv</a:t>
            </a:r>
            <a:r>
              <a:rPr lang="en-US" sz="1100" dirty="0"/>
              <a:t> = </a:t>
            </a:r>
            <a:r>
              <a:rPr lang="en-US" sz="1100" dirty="0" err="1"/>
              <a:t>ts</a:t>
            </a:r>
            <a:r>
              <a:rPr lang="en-US" sz="1100" dirty="0"/>
              <a:t>(</a:t>
            </a:r>
            <a:r>
              <a:rPr lang="en-US" sz="1100" dirty="0" err="1"/>
              <a:t>BS$ad_tv</a:t>
            </a:r>
            <a:r>
              <a:rPr lang="en-US" sz="1100" dirty="0"/>
              <a:t>), </a:t>
            </a:r>
            <a:r>
              <a:rPr lang="en-US" sz="1100" dirty="0" err="1"/>
              <a:t>ad_online</a:t>
            </a:r>
            <a:r>
              <a:rPr lang="en-US" sz="1100" dirty="0"/>
              <a:t> = </a:t>
            </a:r>
            <a:r>
              <a:rPr lang="en-US" sz="1100" dirty="0" err="1"/>
              <a:t>ts</a:t>
            </a:r>
            <a:r>
              <a:rPr lang="en-US" sz="1100" dirty="0"/>
              <a:t>(</a:t>
            </a:r>
            <a:r>
              <a:rPr lang="en-US" sz="1100" dirty="0" err="1"/>
              <a:t>BS$ad_online</a:t>
            </a:r>
            <a:r>
              <a:rPr lang="en-US" sz="1100" dirty="0"/>
              <a:t>, frequency = 7),discount = </a:t>
            </a:r>
            <a:r>
              <a:rPr lang="en-US" sz="1100" dirty="0" err="1"/>
              <a:t>ts</a:t>
            </a:r>
            <a:r>
              <a:rPr lang="en-US" sz="1100" dirty="0"/>
              <a:t>(</a:t>
            </a:r>
            <a:r>
              <a:rPr lang="en-US" sz="1100" dirty="0" err="1"/>
              <a:t>BS$discount</a:t>
            </a:r>
            <a:r>
              <a:rPr lang="en-US" sz="1100" dirty="0"/>
              <a:t>)) </a:t>
            </a:r>
          </a:p>
          <a:p>
            <a:r>
              <a:rPr lang="en-US" sz="1100" dirty="0"/>
              <a:t>fit3 = </a:t>
            </a:r>
            <a:r>
              <a:rPr lang="en-US" sz="1100" dirty="0" err="1"/>
              <a:t>mlp</a:t>
            </a:r>
            <a:r>
              <a:rPr lang="en-US" sz="1100" dirty="0"/>
              <a:t>(tBS80,xreg = </a:t>
            </a:r>
            <a:r>
              <a:rPr lang="en-US" sz="1100" dirty="0" err="1"/>
              <a:t>tBSx</a:t>
            </a:r>
            <a:r>
              <a:rPr lang="en-US" sz="1100" dirty="0"/>
              <a:t>)</a:t>
            </a:r>
          </a:p>
          <a:p>
            <a:r>
              <a:rPr lang="en-US" sz="1100" dirty="0"/>
              <a:t>f = forecast(fit3, h = 20, </a:t>
            </a:r>
            <a:r>
              <a:rPr lang="en-US" sz="1100" dirty="0" err="1"/>
              <a:t>xreg</a:t>
            </a:r>
            <a:r>
              <a:rPr lang="en-US" sz="1100" dirty="0"/>
              <a:t> = </a:t>
            </a:r>
            <a:r>
              <a:rPr lang="en-US" sz="1100" dirty="0" err="1"/>
              <a:t>tBSx</a:t>
            </a:r>
            <a:r>
              <a:rPr lang="en-US" sz="1100" dirty="0"/>
              <a:t>)</a:t>
            </a:r>
          </a:p>
          <a:p>
            <a:r>
              <a:rPr lang="en-US" sz="1100" dirty="0"/>
              <a:t>plot(</a:t>
            </a:r>
            <a:r>
              <a:rPr lang="en-US" sz="1100" dirty="0" err="1"/>
              <a:t>BS$sales</a:t>
            </a:r>
            <a:r>
              <a:rPr lang="en-US" sz="1100" dirty="0"/>
              <a:t>[81:100],type = "l")</a:t>
            </a:r>
          </a:p>
          <a:p>
            <a:r>
              <a:rPr lang="en-US" sz="1100" dirty="0"/>
              <a:t>lines(</a:t>
            </a:r>
            <a:r>
              <a:rPr lang="en-US" sz="1100" dirty="0" err="1"/>
              <a:t>seq</a:t>
            </a:r>
            <a:r>
              <a:rPr lang="en-US" sz="1100" dirty="0"/>
              <a:t>(1,20),</a:t>
            </a:r>
            <a:r>
              <a:rPr lang="en-US" sz="1100" dirty="0" err="1"/>
              <a:t>f$mean</a:t>
            </a:r>
            <a:r>
              <a:rPr lang="en-US" sz="1100" dirty="0"/>
              <a:t>, col = "blue")</a:t>
            </a:r>
          </a:p>
          <a:p>
            <a:r>
              <a:rPr lang="en-US" sz="1100" dirty="0"/>
              <a:t>ASE = mean((</a:t>
            </a:r>
            <a:r>
              <a:rPr lang="en-US" sz="1100" dirty="0" err="1"/>
              <a:t>BS$sales</a:t>
            </a:r>
            <a:r>
              <a:rPr lang="en-US" sz="1100" dirty="0"/>
              <a:t>[81:100]-</a:t>
            </a:r>
            <a:r>
              <a:rPr lang="en-US" sz="1100" dirty="0" err="1"/>
              <a:t>f$mean</a:t>
            </a:r>
            <a:r>
              <a:rPr lang="en-US" sz="1100" dirty="0"/>
              <a:t>)^2)</a:t>
            </a:r>
          </a:p>
          <a:p>
            <a:r>
              <a:rPr lang="en-US" sz="1100" dirty="0"/>
              <a:t>ASE</a:t>
            </a:r>
          </a:p>
        </p:txBody>
      </p:sp>
      <p:pic>
        <p:nvPicPr>
          <p:cNvPr id="9" name="Picture 8">
            <a:extLst>
              <a:ext uri="{FF2B5EF4-FFF2-40B4-BE49-F238E27FC236}">
                <a16:creationId xmlns:a16="http://schemas.microsoft.com/office/drawing/2014/main" id="{009B8C18-84AC-684D-BF13-46079081F5EE}"/>
              </a:ext>
            </a:extLst>
          </p:cNvPr>
          <p:cNvPicPr>
            <a:picLocks noChangeAspect="1"/>
          </p:cNvPicPr>
          <p:nvPr/>
        </p:nvPicPr>
        <p:blipFill>
          <a:blip r:embed="rId2"/>
          <a:stretch>
            <a:fillRect/>
          </a:stretch>
        </p:blipFill>
        <p:spPr>
          <a:xfrm>
            <a:off x="150932" y="4161254"/>
            <a:ext cx="1270000" cy="279400"/>
          </a:xfrm>
          <a:prstGeom prst="rect">
            <a:avLst/>
          </a:prstGeom>
        </p:spPr>
      </p:pic>
      <p:pic>
        <p:nvPicPr>
          <p:cNvPr id="10" name="Picture 9">
            <a:extLst>
              <a:ext uri="{FF2B5EF4-FFF2-40B4-BE49-F238E27FC236}">
                <a16:creationId xmlns:a16="http://schemas.microsoft.com/office/drawing/2014/main" id="{2B014740-8800-1749-8151-614DF780D04D}"/>
              </a:ext>
            </a:extLst>
          </p:cNvPr>
          <p:cNvPicPr>
            <a:picLocks noChangeAspect="1"/>
          </p:cNvPicPr>
          <p:nvPr/>
        </p:nvPicPr>
        <p:blipFill>
          <a:blip r:embed="rId3"/>
          <a:stretch>
            <a:fillRect/>
          </a:stretch>
        </p:blipFill>
        <p:spPr>
          <a:xfrm>
            <a:off x="5410200" y="1360736"/>
            <a:ext cx="3048000" cy="2321323"/>
          </a:xfrm>
          <a:prstGeom prst="rect">
            <a:avLst/>
          </a:prstGeom>
        </p:spPr>
      </p:pic>
      <p:pic>
        <p:nvPicPr>
          <p:cNvPr id="11" name="Picture 10">
            <a:extLst>
              <a:ext uri="{FF2B5EF4-FFF2-40B4-BE49-F238E27FC236}">
                <a16:creationId xmlns:a16="http://schemas.microsoft.com/office/drawing/2014/main" id="{871067FA-755A-B34E-AE3F-3D61B47C4C02}"/>
              </a:ext>
            </a:extLst>
          </p:cNvPr>
          <p:cNvPicPr>
            <a:picLocks noChangeAspect="1"/>
          </p:cNvPicPr>
          <p:nvPr/>
        </p:nvPicPr>
        <p:blipFill>
          <a:blip r:embed="rId4"/>
          <a:stretch>
            <a:fillRect/>
          </a:stretch>
        </p:blipFill>
        <p:spPr>
          <a:xfrm>
            <a:off x="5410200" y="4255062"/>
            <a:ext cx="3048000" cy="2321325"/>
          </a:xfrm>
          <a:prstGeom prst="rect">
            <a:avLst/>
          </a:prstGeom>
        </p:spPr>
      </p:pic>
      <p:pic>
        <p:nvPicPr>
          <p:cNvPr id="12" name="Picture 11">
            <a:extLst>
              <a:ext uri="{FF2B5EF4-FFF2-40B4-BE49-F238E27FC236}">
                <a16:creationId xmlns:a16="http://schemas.microsoft.com/office/drawing/2014/main" id="{68DCA86D-A8F3-F842-B14E-873F25BC0549}"/>
              </a:ext>
            </a:extLst>
          </p:cNvPr>
          <p:cNvPicPr>
            <a:picLocks noChangeAspect="1"/>
          </p:cNvPicPr>
          <p:nvPr/>
        </p:nvPicPr>
        <p:blipFill>
          <a:blip r:embed="rId5"/>
          <a:stretch>
            <a:fillRect/>
          </a:stretch>
        </p:blipFill>
        <p:spPr>
          <a:xfrm>
            <a:off x="150932" y="6393617"/>
            <a:ext cx="1447800" cy="279400"/>
          </a:xfrm>
          <a:prstGeom prst="rect">
            <a:avLst/>
          </a:prstGeom>
        </p:spPr>
      </p:pic>
    </p:spTree>
    <p:extLst>
      <p:ext uri="{BB962C8B-B14F-4D97-AF65-F5344CB8AC3E}">
        <p14:creationId xmlns:p14="http://schemas.microsoft.com/office/powerpoint/2010/main" val="214950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125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BB4D8-AF7B-4447-BAD0-F13F795BEF8B}"/>
              </a:ext>
            </a:extLst>
          </p:cNvPr>
          <p:cNvSpPr>
            <a:spLocks noGrp="1"/>
          </p:cNvSpPr>
          <p:nvPr>
            <p:ph type="title"/>
          </p:nvPr>
        </p:nvSpPr>
        <p:spPr>
          <a:xfrm>
            <a:off x="0" y="228600"/>
            <a:ext cx="9144000" cy="1143000"/>
          </a:xfrm>
        </p:spPr>
        <p:txBody>
          <a:bodyPr>
            <a:normAutofit/>
          </a:bodyPr>
          <a:lstStyle/>
          <a:p>
            <a:r>
              <a:rPr lang="en-US" dirty="0"/>
              <a:t>A Familiar Neural Network: SLR</a:t>
            </a:r>
          </a:p>
        </p:txBody>
      </p:sp>
      <p:sp>
        <p:nvSpPr>
          <p:cNvPr id="4" name="Oval 3">
            <a:extLst>
              <a:ext uri="{FF2B5EF4-FFF2-40B4-BE49-F238E27FC236}">
                <a16:creationId xmlns:a16="http://schemas.microsoft.com/office/drawing/2014/main" id="{7B875C50-49AF-CF4F-B2DE-B24E3562FBE8}"/>
              </a:ext>
            </a:extLst>
          </p:cNvPr>
          <p:cNvSpPr/>
          <p:nvPr/>
        </p:nvSpPr>
        <p:spPr>
          <a:xfrm>
            <a:off x="1362089" y="3454566"/>
            <a:ext cx="1020417" cy="992257"/>
          </a:xfrm>
          <a:prstGeom prst="ellipse">
            <a:avLst/>
          </a:prstGeom>
          <a:solidFill>
            <a:srgbClr val="4F81BD">
              <a:alpha val="6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 name="TextBox 5">
            <a:extLst>
              <a:ext uri="{FF2B5EF4-FFF2-40B4-BE49-F238E27FC236}">
                <a16:creationId xmlns:a16="http://schemas.microsoft.com/office/drawing/2014/main" id="{70E1D65C-CA80-BD44-9E62-EC073B45C619}"/>
              </a:ext>
            </a:extLst>
          </p:cNvPr>
          <p:cNvSpPr txBox="1"/>
          <p:nvPr/>
        </p:nvSpPr>
        <p:spPr>
          <a:xfrm>
            <a:off x="453887" y="2510991"/>
            <a:ext cx="1679713" cy="369332"/>
          </a:xfrm>
          <a:prstGeom prst="rect">
            <a:avLst/>
          </a:prstGeom>
          <a:noFill/>
        </p:spPr>
        <p:txBody>
          <a:bodyPr wrap="square" rtlCol="0">
            <a:spAutoFit/>
          </a:bodyPr>
          <a:lstStyle/>
          <a:p>
            <a:pPr algn="ctr"/>
            <a:r>
              <a:rPr lang="en-US" dirty="0"/>
              <a:t>Input Layer</a:t>
            </a:r>
          </a:p>
        </p:txBody>
      </p:sp>
      <p:sp>
        <p:nvSpPr>
          <p:cNvPr id="7" name="TextBox 6">
            <a:extLst>
              <a:ext uri="{FF2B5EF4-FFF2-40B4-BE49-F238E27FC236}">
                <a16:creationId xmlns:a16="http://schemas.microsoft.com/office/drawing/2014/main" id="{DF92B556-E21A-A04B-B031-A9B0384030FF}"/>
              </a:ext>
            </a:extLst>
          </p:cNvPr>
          <p:cNvSpPr txBox="1"/>
          <p:nvPr/>
        </p:nvSpPr>
        <p:spPr>
          <a:xfrm>
            <a:off x="295290" y="3722132"/>
            <a:ext cx="533400" cy="381000"/>
          </a:xfrm>
          <a:prstGeom prst="rect">
            <a:avLst/>
          </a:prstGeom>
          <a:noFill/>
        </p:spPr>
        <p:txBody>
          <a:bodyPr wrap="square" rtlCol="0">
            <a:spAutoFit/>
          </a:bodyPr>
          <a:lstStyle/>
          <a:p>
            <a:r>
              <a:rPr lang="en-US" dirty="0"/>
              <a:t>X</a:t>
            </a:r>
            <a:r>
              <a:rPr lang="en-US" baseline="-25000" dirty="0"/>
              <a:t>1</a:t>
            </a:r>
          </a:p>
        </p:txBody>
      </p:sp>
      <p:cxnSp>
        <p:nvCxnSpPr>
          <p:cNvPr id="10" name="Straight Arrow Connector 9">
            <a:extLst>
              <a:ext uri="{FF2B5EF4-FFF2-40B4-BE49-F238E27FC236}">
                <a16:creationId xmlns:a16="http://schemas.microsoft.com/office/drawing/2014/main" id="{902733BD-2611-8744-AA57-7F03D1611178}"/>
              </a:ext>
            </a:extLst>
          </p:cNvPr>
          <p:cNvCxnSpPr>
            <a:stCxn id="7" idx="3"/>
          </p:cNvCxnSpPr>
          <p:nvPr/>
        </p:nvCxnSpPr>
        <p:spPr>
          <a:xfrm>
            <a:off x="828690" y="3912632"/>
            <a:ext cx="381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E6D4568-97EE-5C42-AF01-838F14087C12}"/>
              </a:ext>
            </a:extLst>
          </p:cNvPr>
          <p:cNvSpPr txBox="1"/>
          <p:nvPr/>
        </p:nvSpPr>
        <p:spPr>
          <a:xfrm>
            <a:off x="3542058" y="2286000"/>
            <a:ext cx="1543050" cy="369332"/>
          </a:xfrm>
          <a:prstGeom prst="rect">
            <a:avLst/>
          </a:prstGeom>
          <a:noFill/>
        </p:spPr>
        <p:txBody>
          <a:bodyPr wrap="square" rtlCol="0">
            <a:spAutoFit/>
          </a:bodyPr>
          <a:lstStyle/>
          <a:p>
            <a:pPr algn="ctr"/>
            <a:r>
              <a:rPr lang="en-US" strike="sngStrike" dirty="0"/>
              <a:t>Hidden Layer</a:t>
            </a:r>
          </a:p>
        </p:txBody>
      </p:sp>
      <p:sp>
        <p:nvSpPr>
          <p:cNvPr id="45" name="TextBox 44">
            <a:extLst>
              <a:ext uri="{FF2B5EF4-FFF2-40B4-BE49-F238E27FC236}">
                <a16:creationId xmlns:a16="http://schemas.microsoft.com/office/drawing/2014/main" id="{B668A422-322C-3F40-9007-388580630827}"/>
              </a:ext>
            </a:extLst>
          </p:cNvPr>
          <p:cNvSpPr txBox="1"/>
          <p:nvPr/>
        </p:nvSpPr>
        <p:spPr>
          <a:xfrm>
            <a:off x="6638924" y="2510991"/>
            <a:ext cx="1543050" cy="369332"/>
          </a:xfrm>
          <a:prstGeom prst="rect">
            <a:avLst/>
          </a:prstGeom>
          <a:noFill/>
        </p:spPr>
        <p:txBody>
          <a:bodyPr wrap="square" rtlCol="0">
            <a:spAutoFit/>
          </a:bodyPr>
          <a:lstStyle/>
          <a:p>
            <a:pPr algn="ctr"/>
            <a:r>
              <a:rPr lang="en-US" dirty="0"/>
              <a:t>Output Layer</a:t>
            </a:r>
          </a:p>
        </p:txBody>
      </p:sp>
      <p:sp>
        <p:nvSpPr>
          <p:cNvPr id="49" name="Oval 48">
            <a:extLst>
              <a:ext uri="{FF2B5EF4-FFF2-40B4-BE49-F238E27FC236}">
                <a16:creationId xmlns:a16="http://schemas.microsoft.com/office/drawing/2014/main" id="{A0666896-78A3-FF4C-A8C6-F0FB135FF4C1}"/>
              </a:ext>
            </a:extLst>
          </p:cNvPr>
          <p:cNvSpPr/>
          <p:nvPr/>
        </p:nvSpPr>
        <p:spPr>
          <a:xfrm>
            <a:off x="6128716" y="3478218"/>
            <a:ext cx="1020417" cy="992257"/>
          </a:xfrm>
          <a:prstGeom prst="ellipse">
            <a:avLst/>
          </a:prstGeom>
          <a:solidFill>
            <a:srgbClr val="4F81BD">
              <a:alpha val="6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53" name="Straight Arrow Connector 52">
            <a:extLst>
              <a:ext uri="{FF2B5EF4-FFF2-40B4-BE49-F238E27FC236}">
                <a16:creationId xmlns:a16="http://schemas.microsoft.com/office/drawing/2014/main" id="{8D19A2E9-E5CD-D343-B527-970CE5053C8F}"/>
              </a:ext>
            </a:extLst>
          </p:cNvPr>
          <p:cNvCxnSpPr>
            <a:cxnSpLocks/>
          </p:cNvCxnSpPr>
          <p:nvPr/>
        </p:nvCxnSpPr>
        <p:spPr>
          <a:xfrm>
            <a:off x="2576734" y="3950695"/>
            <a:ext cx="3446999" cy="37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848854B-B416-2A48-BA7D-1D7F1BD9C851}"/>
              </a:ext>
            </a:extLst>
          </p:cNvPr>
          <p:cNvSpPr txBox="1"/>
          <p:nvPr/>
        </p:nvSpPr>
        <p:spPr>
          <a:xfrm>
            <a:off x="4114800" y="3581363"/>
            <a:ext cx="702780" cy="369332"/>
          </a:xfrm>
          <a:prstGeom prst="rect">
            <a:avLst/>
          </a:prstGeom>
          <a:noFill/>
        </p:spPr>
        <p:txBody>
          <a:bodyPr wrap="square" rtlCol="0">
            <a:spAutoFit/>
          </a:bodyPr>
          <a:lstStyle/>
          <a:p>
            <a:r>
              <a:rPr lang="en-US" dirty="0"/>
              <a:t>w</a:t>
            </a:r>
            <a:r>
              <a:rPr lang="en-US" baseline="-25000" dirty="0"/>
              <a:t>46</a:t>
            </a:r>
          </a:p>
        </p:txBody>
      </p:sp>
      <p:cxnSp>
        <p:nvCxnSpPr>
          <p:cNvPr id="66" name="Straight Arrow Connector 65">
            <a:extLst>
              <a:ext uri="{FF2B5EF4-FFF2-40B4-BE49-F238E27FC236}">
                <a16:creationId xmlns:a16="http://schemas.microsoft.com/office/drawing/2014/main" id="{5299C289-61DA-D046-8E61-56004C367507}"/>
              </a:ext>
            </a:extLst>
          </p:cNvPr>
          <p:cNvCxnSpPr>
            <a:cxnSpLocks/>
          </p:cNvCxnSpPr>
          <p:nvPr/>
        </p:nvCxnSpPr>
        <p:spPr>
          <a:xfrm flipV="1">
            <a:off x="7324311" y="3974345"/>
            <a:ext cx="9657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5E8571E-15FB-BF4A-816C-50A8B3888C9E}"/>
              </a:ext>
            </a:extLst>
          </p:cNvPr>
          <p:cNvSpPr txBox="1"/>
          <p:nvPr/>
        </p:nvSpPr>
        <p:spPr>
          <a:xfrm>
            <a:off x="8348040" y="3766029"/>
            <a:ext cx="702780" cy="369332"/>
          </a:xfrm>
          <a:prstGeom prst="rect">
            <a:avLst/>
          </a:prstGeom>
          <a:noFill/>
        </p:spPr>
        <p:txBody>
          <a:bodyPr wrap="square" rtlCol="0">
            <a:spAutoFit/>
          </a:bodyPr>
          <a:lstStyle/>
          <a:p>
            <a:r>
              <a:rPr lang="en-US" dirty="0"/>
              <a:t>y</a:t>
            </a:r>
            <a:endParaRPr lang="en-US" baseline="-25000"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3B102EA-B44B-AB47-A956-E2418CE032C8}"/>
                  </a:ext>
                </a:extLst>
              </p:cNvPr>
              <p:cNvSpPr txBox="1"/>
              <p:nvPr/>
            </p:nvSpPr>
            <p:spPr>
              <a:xfrm>
                <a:off x="4041913" y="3581362"/>
                <a:ext cx="7027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𝛽</m:t>
                          </m:r>
                        </m:e>
                        <m:sub>
                          <m:r>
                            <a:rPr lang="en-US" b="0" i="1" dirty="0" smtClean="0">
                              <a:latin typeface="Cambria Math" panose="02040503050406030204" pitchFamily="18" charset="0"/>
                            </a:rPr>
                            <m:t>1</m:t>
                          </m:r>
                        </m:sub>
                      </m:sSub>
                    </m:oMath>
                  </m:oMathPara>
                </a14:m>
                <a:endParaRPr lang="en-US" baseline="-25000" dirty="0"/>
              </a:p>
            </p:txBody>
          </p:sp>
        </mc:Choice>
        <mc:Fallback xmlns="">
          <p:sp>
            <p:nvSpPr>
              <p:cNvPr id="37" name="TextBox 36">
                <a:extLst>
                  <a:ext uri="{FF2B5EF4-FFF2-40B4-BE49-F238E27FC236}">
                    <a16:creationId xmlns:a16="http://schemas.microsoft.com/office/drawing/2014/main" id="{23B102EA-B44B-AB47-A956-E2418CE032C8}"/>
                  </a:ext>
                </a:extLst>
              </p:cNvPr>
              <p:cNvSpPr txBox="1">
                <a:spLocks noRot="1" noChangeAspect="1" noMove="1" noResize="1" noEditPoints="1" noAdjustHandles="1" noChangeArrowheads="1" noChangeShapeType="1" noTextEdit="1"/>
              </p:cNvSpPr>
              <p:nvPr/>
            </p:nvSpPr>
            <p:spPr>
              <a:xfrm>
                <a:off x="4041913" y="3581362"/>
                <a:ext cx="702780" cy="369332"/>
              </a:xfrm>
              <a:prstGeom prst="rect">
                <a:avLst/>
              </a:prstGeom>
              <a:blipFill>
                <a:blip r:embed="rId2"/>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194B34C-E5F6-F844-981C-8AD19D1D94A1}"/>
                  </a:ext>
                </a:extLst>
              </p:cNvPr>
              <p:cNvSpPr txBox="1"/>
              <p:nvPr/>
            </p:nvSpPr>
            <p:spPr>
              <a:xfrm>
                <a:off x="5592210" y="3124200"/>
                <a:ext cx="7027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𝛽</m:t>
                          </m:r>
                        </m:e>
                        <m:sub>
                          <m:r>
                            <a:rPr lang="en-US" b="0" i="1" dirty="0" smtClean="0">
                              <a:latin typeface="Cambria Math" panose="02040503050406030204" pitchFamily="18" charset="0"/>
                            </a:rPr>
                            <m:t>0</m:t>
                          </m:r>
                        </m:sub>
                      </m:sSub>
                    </m:oMath>
                  </m:oMathPara>
                </a14:m>
                <a:endParaRPr lang="en-US" baseline="-25000" dirty="0"/>
              </a:p>
            </p:txBody>
          </p:sp>
        </mc:Choice>
        <mc:Fallback xmlns="">
          <p:sp>
            <p:nvSpPr>
              <p:cNvPr id="38" name="TextBox 37">
                <a:extLst>
                  <a:ext uri="{FF2B5EF4-FFF2-40B4-BE49-F238E27FC236}">
                    <a16:creationId xmlns:a16="http://schemas.microsoft.com/office/drawing/2014/main" id="{0194B34C-E5F6-F844-981C-8AD19D1D94A1}"/>
                  </a:ext>
                </a:extLst>
              </p:cNvPr>
              <p:cNvSpPr txBox="1">
                <a:spLocks noRot="1" noChangeAspect="1" noMove="1" noResize="1" noEditPoints="1" noAdjustHandles="1" noChangeArrowheads="1" noChangeShapeType="1" noTextEdit="1"/>
              </p:cNvSpPr>
              <p:nvPr/>
            </p:nvSpPr>
            <p:spPr>
              <a:xfrm>
                <a:off x="5592210" y="3124200"/>
                <a:ext cx="702780" cy="369332"/>
              </a:xfrm>
              <a:prstGeom prst="rect">
                <a:avLst/>
              </a:prstGeom>
              <a:blipFill>
                <a:blip r:embed="rId3"/>
                <a:stretch>
                  <a:fillRect b="-13333"/>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EF971BDB-1857-3A41-A45E-47C1697B804E}"/>
              </a:ext>
            </a:extLst>
          </p:cNvPr>
          <p:cNvCxnSpPr>
            <a:cxnSpLocks/>
          </p:cNvCxnSpPr>
          <p:nvPr/>
        </p:nvCxnSpPr>
        <p:spPr>
          <a:xfrm>
            <a:off x="5943600" y="3523176"/>
            <a:ext cx="0" cy="275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2E7D103-AA15-6247-A41E-3A5CBFAC79F5}"/>
              </a:ext>
            </a:extLst>
          </p:cNvPr>
          <p:cNvSpPr txBox="1"/>
          <p:nvPr/>
        </p:nvSpPr>
        <p:spPr>
          <a:xfrm>
            <a:off x="4149587" y="4890663"/>
            <a:ext cx="4861063" cy="646331"/>
          </a:xfrm>
          <a:prstGeom prst="rect">
            <a:avLst/>
          </a:prstGeom>
          <a:noFill/>
        </p:spPr>
        <p:txBody>
          <a:bodyPr wrap="square" rtlCol="0">
            <a:spAutoFit/>
          </a:bodyPr>
          <a:lstStyle/>
          <a:p>
            <a:pPr algn="ctr"/>
            <a:r>
              <a:rPr lang="en-US" dirty="0"/>
              <a:t>Linear Activation Function </a:t>
            </a:r>
          </a:p>
          <a:p>
            <a:pPr algn="ctr"/>
            <a:r>
              <a:rPr lang="en-US" dirty="0"/>
              <a:t>(Identity, Same as no activation function.) </a:t>
            </a:r>
          </a:p>
        </p:txBody>
      </p:sp>
      <p:cxnSp>
        <p:nvCxnSpPr>
          <p:cNvPr id="46" name="Straight Arrow Connector 45">
            <a:extLst>
              <a:ext uri="{FF2B5EF4-FFF2-40B4-BE49-F238E27FC236}">
                <a16:creationId xmlns:a16="http://schemas.microsoft.com/office/drawing/2014/main" id="{A67A34B4-59A6-CC4A-A8DD-64A559F63ADA}"/>
              </a:ext>
            </a:extLst>
          </p:cNvPr>
          <p:cNvCxnSpPr>
            <a:cxnSpLocks/>
          </p:cNvCxnSpPr>
          <p:nvPr/>
        </p:nvCxnSpPr>
        <p:spPr>
          <a:xfrm flipV="1">
            <a:off x="6652176" y="4538268"/>
            <a:ext cx="0" cy="401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F42DC998-5947-F342-BC47-C4B39887B612}"/>
              </a:ext>
            </a:extLst>
          </p:cNvPr>
          <p:cNvPicPr>
            <a:picLocks noChangeAspect="1"/>
          </p:cNvPicPr>
          <p:nvPr/>
        </p:nvPicPr>
        <p:blipFill>
          <a:blip r:embed="rId4"/>
          <a:stretch>
            <a:fillRect/>
          </a:stretch>
        </p:blipFill>
        <p:spPr>
          <a:xfrm>
            <a:off x="6461047" y="4163903"/>
            <a:ext cx="334005" cy="217525"/>
          </a:xfrm>
          <a:prstGeom prst="rect">
            <a:avLst/>
          </a:prstGeom>
        </p:spPr>
      </p:pic>
      <p:sp>
        <p:nvSpPr>
          <p:cNvPr id="48" name="TextBox 47">
            <a:extLst>
              <a:ext uri="{FF2B5EF4-FFF2-40B4-BE49-F238E27FC236}">
                <a16:creationId xmlns:a16="http://schemas.microsoft.com/office/drawing/2014/main" id="{993FCD5A-1DD4-244B-A192-C8A5DC1089BE}"/>
              </a:ext>
            </a:extLst>
          </p:cNvPr>
          <p:cNvSpPr txBox="1"/>
          <p:nvPr/>
        </p:nvSpPr>
        <p:spPr>
          <a:xfrm>
            <a:off x="6461047" y="4144655"/>
            <a:ext cx="524289" cy="261610"/>
          </a:xfrm>
          <a:prstGeom prst="rect">
            <a:avLst/>
          </a:prstGeom>
          <a:noFill/>
        </p:spPr>
        <p:txBody>
          <a:bodyPr wrap="square" rtlCol="0">
            <a:spAutoFit/>
          </a:bodyPr>
          <a:lstStyle/>
          <a:p>
            <a:r>
              <a:rPr lang="en-US" sz="1100" dirty="0"/>
              <a:t>AF</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3BA878E-2966-1341-81DB-DDDC39466749}"/>
                  </a:ext>
                </a:extLst>
              </p:cNvPr>
              <p:cNvSpPr txBox="1"/>
              <p:nvPr/>
            </p:nvSpPr>
            <p:spPr>
              <a:xfrm>
                <a:off x="5850871" y="3169995"/>
                <a:ext cx="2006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29" name="TextBox 28">
                <a:extLst>
                  <a:ext uri="{FF2B5EF4-FFF2-40B4-BE49-F238E27FC236}">
                    <a16:creationId xmlns:a16="http://schemas.microsoft.com/office/drawing/2014/main" id="{33BA878E-2966-1341-81DB-DDDC39466749}"/>
                  </a:ext>
                </a:extLst>
              </p:cNvPr>
              <p:cNvSpPr txBox="1">
                <a:spLocks noRot="1" noChangeAspect="1" noMove="1" noResize="1" noEditPoints="1" noAdjustHandles="1" noChangeArrowheads="1" noChangeShapeType="1" noTextEdit="1"/>
              </p:cNvSpPr>
              <p:nvPr/>
            </p:nvSpPr>
            <p:spPr>
              <a:xfrm>
                <a:off x="5850871" y="3169995"/>
                <a:ext cx="200696" cy="276999"/>
              </a:xfrm>
              <a:prstGeom prst="rect">
                <a:avLst/>
              </a:prstGeom>
              <a:blipFill>
                <a:blip r:embed="rId5"/>
                <a:stretch>
                  <a:fillRect l="-23529" r="-11765"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370BBF9-F1AD-0B41-AC3E-F7C462413950}"/>
                  </a:ext>
                </a:extLst>
              </p:cNvPr>
              <p:cNvSpPr txBox="1"/>
              <p:nvPr/>
            </p:nvSpPr>
            <p:spPr>
              <a:xfrm>
                <a:off x="3073705" y="1426161"/>
                <a:ext cx="2996590" cy="492443"/>
              </a:xfrm>
              <a:prstGeom prst="rect">
                <a:avLst/>
              </a:prstGeom>
              <a:noFill/>
            </p:spPr>
            <p:txBody>
              <a:bodyPr wrap="none" lIns="0" tIns="0" rIns="0" bIns="0" rtlCol="0">
                <a:spAutoFit/>
              </a:bodyPr>
              <a:lstStyle/>
              <a:p>
                <a14:m>
                  <m:oMath xmlns:m="http://schemas.openxmlformats.org/officeDocument/2006/math">
                    <m:r>
                      <a:rPr lang="en-US" sz="3200" b="0" i="1" smtClean="0">
                        <a:latin typeface="Cambria Math" panose="02040503050406030204" pitchFamily="18" charset="0"/>
                      </a:rPr>
                      <m:t>𝑦</m:t>
                    </m:r>
                    <m:r>
                      <a:rPr lang="en-US" sz="3200" b="0" i="1" smtClean="0">
                        <a:latin typeface="Cambria Math" panose="02040503050406030204" pitchFamily="18" charset="0"/>
                      </a:rPr>
                      <m:t>=</m:t>
                    </m:r>
                    <m:sSub>
                      <m:sSubPr>
                        <m:ctrlPr>
                          <a:rPr lang="en-US" sz="3200" i="1" dirty="0">
                            <a:latin typeface="Cambria Math" panose="02040503050406030204" pitchFamily="18" charset="0"/>
                          </a:rPr>
                        </m:ctrlPr>
                      </m:sSubPr>
                      <m:e>
                        <m:r>
                          <a:rPr lang="en-US" sz="3200" i="1" dirty="0">
                            <a:latin typeface="Cambria Math" panose="02040503050406030204" pitchFamily="18" charset="0"/>
                            <a:ea typeface="Cambria Math" panose="02040503050406030204" pitchFamily="18" charset="0"/>
                          </a:rPr>
                          <m:t>𝛽</m:t>
                        </m:r>
                      </m:e>
                      <m:sub>
                        <m:r>
                          <a:rPr lang="en-US" sz="3200" i="1" dirty="0">
                            <a:latin typeface="Cambria Math" panose="02040503050406030204" pitchFamily="18" charset="0"/>
                          </a:rPr>
                          <m:t>0</m:t>
                        </m:r>
                      </m:sub>
                    </m:sSub>
                  </m:oMath>
                </a14:m>
                <a:r>
                  <a:rPr lang="en-US" sz="3200" dirty="0"/>
                  <a:t>+ </a:t>
                </a:r>
                <a14:m>
                  <m:oMath xmlns:m="http://schemas.openxmlformats.org/officeDocument/2006/math">
                    <m:sSub>
                      <m:sSubPr>
                        <m:ctrlPr>
                          <a:rPr lang="en-US" sz="3200" i="1" dirty="0">
                            <a:latin typeface="Cambria Math" panose="02040503050406030204" pitchFamily="18" charset="0"/>
                          </a:rPr>
                        </m:ctrlPr>
                      </m:sSubPr>
                      <m:e>
                        <m:r>
                          <a:rPr lang="en-US" sz="3200" i="1" dirty="0">
                            <a:latin typeface="Cambria Math" panose="02040503050406030204" pitchFamily="18" charset="0"/>
                            <a:ea typeface="Cambria Math" panose="02040503050406030204" pitchFamily="18" charset="0"/>
                          </a:rPr>
                          <m:t>𝛽</m:t>
                        </m:r>
                      </m:e>
                      <m:sub>
                        <m:r>
                          <a:rPr lang="en-US" sz="3200" b="0" i="1" dirty="0" smtClean="0">
                            <a:latin typeface="Cambria Math" panose="02040503050406030204" pitchFamily="18" charset="0"/>
                            <a:ea typeface="Cambria Math" panose="02040503050406030204" pitchFamily="18" charset="0"/>
                          </a:rPr>
                          <m:t>1</m:t>
                        </m:r>
                      </m:sub>
                    </m:sSub>
                    <m:r>
                      <a:rPr lang="en-US" sz="3200" b="0" i="1" dirty="0" smtClean="0">
                        <a:latin typeface="Cambria Math" panose="02040503050406030204" pitchFamily="18" charset="0"/>
                      </a:rPr>
                      <m:t>𝑥</m:t>
                    </m:r>
                    <m:r>
                      <a:rPr lang="en-US" sz="3200" b="0" i="1" baseline="-25000" dirty="0" smtClean="0">
                        <a:latin typeface="Cambria Math" panose="02040503050406030204" pitchFamily="18" charset="0"/>
                      </a:rPr>
                      <m:t>1</m:t>
                    </m:r>
                    <m:r>
                      <a:rPr lang="en-US" sz="3200" b="0" i="1" dirty="0" smtClean="0">
                        <a:latin typeface="Cambria Math" panose="02040503050406030204" pitchFamily="18" charset="0"/>
                      </a:rPr>
                      <m:t>+</m:t>
                    </m:r>
                    <m:r>
                      <a:rPr lang="en-US" sz="3200" b="0" i="1" dirty="0" smtClean="0">
                        <a:latin typeface="Cambria Math" panose="02040503050406030204" pitchFamily="18" charset="0"/>
                        <a:ea typeface="Cambria Math" panose="02040503050406030204" pitchFamily="18" charset="0"/>
                      </a:rPr>
                      <m:t>𝜀</m:t>
                    </m:r>
                  </m:oMath>
                </a14:m>
                <a:endParaRPr lang="en-US" sz="3200" dirty="0"/>
              </a:p>
            </p:txBody>
          </p:sp>
        </mc:Choice>
        <mc:Fallback xmlns="">
          <p:sp>
            <p:nvSpPr>
              <p:cNvPr id="24" name="TextBox 23">
                <a:extLst>
                  <a:ext uri="{FF2B5EF4-FFF2-40B4-BE49-F238E27FC236}">
                    <a16:creationId xmlns:a16="http://schemas.microsoft.com/office/drawing/2014/main" id="{7370BBF9-F1AD-0B41-AC3E-F7C462413950}"/>
                  </a:ext>
                </a:extLst>
              </p:cNvPr>
              <p:cNvSpPr txBox="1">
                <a:spLocks noRot="1" noChangeAspect="1" noMove="1" noResize="1" noEditPoints="1" noAdjustHandles="1" noChangeArrowheads="1" noChangeShapeType="1" noTextEdit="1"/>
              </p:cNvSpPr>
              <p:nvPr/>
            </p:nvSpPr>
            <p:spPr>
              <a:xfrm>
                <a:off x="3073705" y="1426161"/>
                <a:ext cx="2996590" cy="492443"/>
              </a:xfrm>
              <a:prstGeom prst="rect">
                <a:avLst/>
              </a:prstGeom>
              <a:blipFill>
                <a:blip r:embed="rId6"/>
                <a:stretch>
                  <a:fillRect l="-4641" t="-22500" r="-1688" b="-45000"/>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0825B069-D325-8940-9602-B5359DDA31FD}"/>
              </a:ext>
            </a:extLst>
          </p:cNvPr>
          <p:cNvPicPr>
            <a:picLocks noChangeAspect="1"/>
          </p:cNvPicPr>
          <p:nvPr/>
        </p:nvPicPr>
        <p:blipFill>
          <a:blip r:embed="rId4"/>
          <a:stretch>
            <a:fillRect/>
          </a:stretch>
        </p:blipFill>
        <p:spPr>
          <a:xfrm>
            <a:off x="5758938" y="5512039"/>
            <a:ext cx="1835150" cy="1195179"/>
          </a:xfrm>
          <a:prstGeom prst="rect">
            <a:avLst/>
          </a:prstGeom>
        </p:spPr>
      </p:pic>
    </p:spTree>
    <p:extLst>
      <p:ext uri="{BB962C8B-B14F-4D97-AF65-F5344CB8AC3E}">
        <p14:creationId xmlns:p14="http://schemas.microsoft.com/office/powerpoint/2010/main" val="166741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par>
                                <p:cTn id="25" presetID="10"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500"/>
                                        <p:tgtEl>
                                          <p:spTgt spid="6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par>
                                <p:cTn id="39" presetID="10" presetClass="exit" presetSubtype="0" fill="hold" grpId="1" nodeType="withEffect">
                                  <p:stCondLst>
                                    <p:cond delay="0"/>
                                  </p:stCondLst>
                                  <p:childTnLst>
                                    <p:animEffect transition="out" filter="fade">
                                      <p:cBhvr>
                                        <p:cTn id="40" dur="500"/>
                                        <p:tgtEl>
                                          <p:spTgt spid="64"/>
                                        </p:tgtEl>
                                      </p:cBhvr>
                                    </p:animEffect>
                                    <p:set>
                                      <p:cBhvr>
                                        <p:cTn id="41" dur="1" fill="hold">
                                          <p:stCondLst>
                                            <p:cond delay="499"/>
                                          </p:stCondLst>
                                        </p:cTn>
                                        <p:tgtEl>
                                          <p:spTgt spid="6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par>
                                <p:cTn id="55" presetID="10" presetClass="exit" presetSubtype="0" fill="hold" grpId="1" nodeType="withEffect">
                                  <p:stCondLst>
                                    <p:cond delay="0"/>
                                  </p:stCondLst>
                                  <p:childTnLst>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fade">
                                      <p:cBhvr>
                                        <p:cTn id="71" dur="500"/>
                                        <p:tgtEl>
                                          <p:spTgt spid="48"/>
                                        </p:tgtEl>
                                      </p:cBhvr>
                                    </p:animEffect>
                                  </p:childTnLst>
                                </p:cTn>
                              </p:par>
                              <p:par>
                                <p:cTn id="72" presetID="10" presetClass="entr" presetSubtype="0" fill="hold"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7"/>
                                        </p:tgtEl>
                                        <p:attrNameLst>
                                          <p:attrName>style.visibility</p:attrName>
                                        </p:attrNameLst>
                                      </p:cBhvr>
                                      <p:to>
                                        <p:strVal val="visible"/>
                                      </p:to>
                                    </p:set>
                                    <p:animEffect transition="in" filter="fade">
                                      <p:cBhvr>
                                        <p:cTn id="8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32" grpId="0"/>
      <p:bldP spid="45" grpId="0"/>
      <p:bldP spid="49" grpId="0" animBg="1"/>
      <p:bldP spid="64" grpId="0"/>
      <p:bldP spid="64" grpId="1"/>
      <p:bldP spid="67" grpId="0"/>
      <p:bldP spid="37" grpId="0"/>
      <p:bldP spid="38" grpId="0"/>
      <p:bldP spid="20" grpId="0"/>
      <p:bldP spid="48" grpId="0"/>
      <p:bldP spid="29" grpId="0"/>
      <p:bldP spid="29"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44EAC-AF49-6840-A9DF-F64F7EA2A82E}"/>
              </a:ext>
            </a:extLst>
          </p:cNvPr>
          <p:cNvSpPr>
            <a:spLocks noGrp="1"/>
          </p:cNvSpPr>
          <p:nvPr>
            <p:ph type="title"/>
          </p:nvPr>
        </p:nvSpPr>
        <p:spPr>
          <a:xfrm>
            <a:off x="228600" y="228600"/>
            <a:ext cx="8763000" cy="1143000"/>
          </a:xfrm>
        </p:spPr>
        <p:txBody>
          <a:bodyPr>
            <a:normAutofit/>
          </a:bodyPr>
          <a:lstStyle/>
          <a:p>
            <a:r>
              <a:rPr lang="en-US" dirty="0"/>
              <a:t>Concept Check:</a:t>
            </a:r>
          </a:p>
        </p:txBody>
      </p:sp>
      <p:sp>
        <p:nvSpPr>
          <p:cNvPr id="3" name="Content Placeholder 2">
            <a:extLst>
              <a:ext uri="{FF2B5EF4-FFF2-40B4-BE49-F238E27FC236}">
                <a16:creationId xmlns:a16="http://schemas.microsoft.com/office/drawing/2014/main" id="{7EAC4ADE-8341-464F-81C7-B731D54AE2DA}"/>
              </a:ext>
            </a:extLst>
          </p:cNvPr>
          <p:cNvSpPr>
            <a:spLocks noGrp="1"/>
          </p:cNvSpPr>
          <p:nvPr>
            <p:ph idx="1"/>
          </p:nvPr>
        </p:nvSpPr>
        <p:spPr/>
        <p:txBody>
          <a:bodyPr/>
          <a:lstStyle/>
          <a:p>
            <a:pPr marL="0" indent="0">
              <a:buNone/>
            </a:pPr>
            <a:r>
              <a:rPr lang="en-US" sz="2000" dirty="0"/>
              <a:t>We would like to now forecast the sales data with the 3 regressors (</a:t>
            </a:r>
            <a:r>
              <a:rPr lang="en-US" sz="2000" dirty="0" err="1"/>
              <a:t>ad_tv</a:t>
            </a:r>
            <a:r>
              <a:rPr lang="en-US" sz="2000" dirty="0"/>
              <a:t>, </a:t>
            </a:r>
            <a:r>
              <a:rPr lang="en-US" sz="2000" dirty="0" err="1"/>
              <a:t>ad_online</a:t>
            </a:r>
            <a:r>
              <a:rPr lang="en-US" sz="2000" dirty="0"/>
              <a:t> and discount) but this time automatically select the number of hidden nodes with 5 fold cross validation. Remember to use </a:t>
            </a:r>
            <a:r>
              <a:rPr lang="en-US" sz="2000" dirty="0" err="1"/>
              <a:t>set.seed</a:t>
            </a:r>
            <a:r>
              <a:rPr lang="en-US" sz="2000" dirty="0"/>
              <a:t>(2) so that our answers match!</a:t>
            </a:r>
          </a:p>
          <a:p>
            <a:pPr marL="0" indent="0">
              <a:buNone/>
            </a:pPr>
            <a:endParaRPr lang="en-US" sz="2000" dirty="0"/>
          </a:p>
          <a:p>
            <a:pPr marL="457200" indent="-457200">
              <a:buAutoNum type="arabicPeriod"/>
            </a:pPr>
            <a:r>
              <a:rPr lang="en-US" sz="2000" dirty="0"/>
              <a:t>How many nodes were selected by </a:t>
            </a:r>
            <a:r>
              <a:rPr lang="en-US" sz="2000" dirty="0" err="1"/>
              <a:t>hd.auto.type</a:t>
            </a:r>
            <a:r>
              <a:rPr lang="en-US" sz="2000" dirty="0"/>
              <a:t>?  </a:t>
            </a:r>
          </a:p>
          <a:p>
            <a:pPr marL="457200" indent="-457200">
              <a:buAutoNum type="arabicPeriod"/>
            </a:pPr>
            <a:endParaRPr lang="en-US" sz="2000" dirty="0"/>
          </a:p>
          <a:p>
            <a:pPr marL="457200" indent="-457200">
              <a:buFont typeface="Arial" charset="0"/>
              <a:buAutoNum type="arabicPeriod"/>
            </a:pPr>
            <a:r>
              <a:rPr lang="en-US" sz="2000" dirty="0"/>
              <a:t>What was the corresponding ASE? (Round to 3 decimal places)</a:t>
            </a:r>
          </a:p>
          <a:p>
            <a:pPr marL="0" indent="0">
              <a:buNone/>
            </a:pPr>
            <a:endParaRPr lang="en-US" sz="2000" dirty="0"/>
          </a:p>
        </p:txBody>
      </p:sp>
    </p:spTree>
    <p:extLst>
      <p:ext uri="{BB962C8B-B14F-4D97-AF65-F5344CB8AC3E}">
        <p14:creationId xmlns:p14="http://schemas.microsoft.com/office/powerpoint/2010/main" val="3464717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44EAC-AF49-6840-A9DF-F64F7EA2A82E}"/>
              </a:ext>
            </a:extLst>
          </p:cNvPr>
          <p:cNvSpPr>
            <a:spLocks noGrp="1"/>
          </p:cNvSpPr>
          <p:nvPr>
            <p:ph type="title"/>
          </p:nvPr>
        </p:nvSpPr>
        <p:spPr>
          <a:xfrm>
            <a:off x="228600" y="228600"/>
            <a:ext cx="8763000" cy="1143000"/>
          </a:xfrm>
        </p:spPr>
        <p:txBody>
          <a:bodyPr>
            <a:normAutofit/>
          </a:bodyPr>
          <a:lstStyle/>
          <a:p>
            <a:r>
              <a:rPr lang="en-US" dirty="0"/>
              <a:t>Concept Check:</a:t>
            </a:r>
          </a:p>
        </p:txBody>
      </p:sp>
      <p:sp>
        <p:nvSpPr>
          <p:cNvPr id="3" name="Content Placeholder 2">
            <a:extLst>
              <a:ext uri="{FF2B5EF4-FFF2-40B4-BE49-F238E27FC236}">
                <a16:creationId xmlns:a16="http://schemas.microsoft.com/office/drawing/2014/main" id="{7EAC4ADE-8341-464F-81C7-B731D54AE2DA}"/>
              </a:ext>
            </a:extLst>
          </p:cNvPr>
          <p:cNvSpPr>
            <a:spLocks noGrp="1"/>
          </p:cNvSpPr>
          <p:nvPr>
            <p:ph idx="1"/>
          </p:nvPr>
        </p:nvSpPr>
        <p:spPr/>
        <p:txBody>
          <a:bodyPr/>
          <a:lstStyle/>
          <a:p>
            <a:pPr marL="0" indent="0">
              <a:buNone/>
            </a:pPr>
            <a:r>
              <a:rPr lang="en-US" sz="2000" dirty="0"/>
              <a:t>We would like to now forecast the sales data with the 3 regressors (</a:t>
            </a:r>
            <a:r>
              <a:rPr lang="en-US" sz="2000" dirty="0" err="1"/>
              <a:t>ad_tv</a:t>
            </a:r>
            <a:r>
              <a:rPr lang="en-US" sz="2000" dirty="0"/>
              <a:t>, </a:t>
            </a:r>
            <a:r>
              <a:rPr lang="en-US" sz="2000" dirty="0" err="1"/>
              <a:t>ad_online</a:t>
            </a:r>
            <a:r>
              <a:rPr lang="en-US" sz="2000" dirty="0"/>
              <a:t> and discount) but this time automatically select the number of hidden nodes with 5 fold cross validation. Remember to use </a:t>
            </a:r>
            <a:r>
              <a:rPr lang="en-US" sz="2000" dirty="0" err="1"/>
              <a:t>set.seed</a:t>
            </a:r>
            <a:r>
              <a:rPr lang="en-US" sz="2000" dirty="0"/>
              <a:t>(2) so that our answers match!</a:t>
            </a:r>
          </a:p>
          <a:p>
            <a:pPr marL="0" indent="0">
              <a:buNone/>
            </a:pPr>
            <a:endParaRPr lang="en-US" sz="2000" dirty="0"/>
          </a:p>
          <a:p>
            <a:pPr marL="457200" indent="-457200">
              <a:buAutoNum type="arabicPeriod"/>
            </a:pPr>
            <a:r>
              <a:rPr lang="en-US" sz="2000" dirty="0"/>
              <a:t>How many nodes were selected by </a:t>
            </a:r>
            <a:r>
              <a:rPr lang="en-US" sz="2000" dirty="0" err="1"/>
              <a:t>hd.auto.type</a:t>
            </a:r>
            <a:r>
              <a:rPr lang="en-US" sz="2000" dirty="0"/>
              <a:t>?  </a:t>
            </a:r>
          </a:p>
          <a:p>
            <a:pPr marL="457200" indent="-457200">
              <a:buAutoNum type="arabicPeriod"/>
            </a:pPr>
            <a:endParaRPr lang="en-US" sz="2000" dirty="0"/>
          </a:p>
          <a:p>
            <a:pPr marL="457200" indent="-457200">
              <a:buFont typeface="Arial" charset="0"/>
              <a:buAutoNum type="arabicPeriod"/>
            </a:pPr>
            <a:r>
              <a:rPr lang="en-US" sz="2000" dirty="0"/>
              <a:t>What was the corresponding ASE? (Round to 3 decimal places)</a:t>
            </a:r>
          </a:p>
        </p:txBody>
      </p:sp>
      <p:sp>
        <p:nvSpPr>
          <p:cNvPr id="4" name="Rectangle 3">
            <a:extLst>
              <a:ext uri="{FF2B5EF4-FFF2-40B4-BE49-F238E27FC236}">
                <a16:creationId xmlns:a16="http://schemas.microsoft.com/office/drawing/2014/main" id="{6A0A3A02-172B-3E46-A653-DCEDBB5E19C7}"/>
              </a:ext>
            </a:extLst>
          </p:cNvPr>
          <p:cNvSpPr/>
          <p:nvPr/>
        </p:nvSpPr>
        <p:spPr>
          <a:xfrm>
            <a:off x="437322" y="4648200"/>
            <a:ext cx="633507" cy="369332"/>
          </a:xfrm>
          <a:prstGeom prst="rect">
            <a:avLst/>
          </a:prstGeom>
        </p:spPr>
        <p:txBody>
          <a:bodyPr wrap="none">
            <a:spAutoFit/>
          </a:bodyPr>
          <a:lstStyle/>
          <a:p>
            <a:r>
              <a:rPr lang="en-US" dirty="0">
                <a:solidFill>
                  <a:srgbClr val="FF0000"/>
                </a:solidFill>
              </a:rPr>
              <a:t>.736</a:t>
            </a:r>
            <a:endParaRPr lang="en-US" dirty="0"/>
          </a:p>
        </p:txBody>
      </p:sp>
      <p:sp>
        <p:nvSpPr>
          <p:cNvPr id="5" name="Rectangle 4">
            <a:extLst>
              <a:ext uri="{FF2B5EF4-FFF2-40B4-BE49-F238E27FC236}">
                <a16:creationId xmlns:a16="http://schemas.microsoft.com/office/drawing/2014/main" id="{43480661-9A0C-4247-9528-7826482B13B2}"/>
              </a:ext>
            </a:extLst>
          </p:cNvPr>
          <p:cNvSpPr/>
          <p:nvPr/>
        </p:nvSpPr>
        <p:spPr>
          <a:xfrm>
            <a:off x="6629400" y="3276600"/>
            <a:ext cx="312906" cy="369332"/>
          </a:xfrm>
          <a:prstGeom prst="rect">
            <a:avLst/>
          </a:prstGeom>
        </p:spPr>
        <p:txBody>
          <a:bodyPr wrap="none">
            <a:spAutoFit/>
          </a:bodyPr>
          <a:lstStyle/>
          <a:p>
            <a:r>
              <a:rPr lang="en-US" dirty="0">
                <a:solidFill>
                  <a:srgbClr val="FF0000"/>
                </a:solidFill>
              </a:rPr>
              <a:t>1</a:t>
            </a:r>
            <a:endParaRPr lang="en-US" dirty="0"/>
          </a:p>
        </p:txBody>
      </p:sp>
    </p:spTree>
    <p:extLst>
      <p:ext uri="{BB962C8B-B14F-4D97-AF65-F5344CB8AC3E}">
        <p14:creationId xmlns:p14="http://schemas.microsoft.com/office/powerpoint/2010/main" val="2959121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4420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D9910-6626-EA47-BF58-F3EAB813F858}"/>
              </a:ext>
            </a:extLst>
          </p:cNvPr>
          <p:cNvSpPr>
            <a:spLocks noGrp="1"/>
          </p:cNvSpPr>
          <p:nvPr>
            <p:ph type="title"/>
          </p:nvPr>
        </p:nvSpPr>
        <p:spPr/>
        <p:txBody>
          <a:bodyPr/>
          <a:lstStyle/>
          <a:p>
            <a:r>
              <a:rPr lang="en-US" dirty="0"/>
              <a:t>Interview with Mikio Braun</a:t>
            </a:r>
          </a:p>
        </p:txBody>
      </p:sp>
      <p:sp>
        <p:nvSpPr>
          <p:cNvPr id="3" name="Content Placeholder 2">
            <a:extLst>
              <a:ext uri="{FF2B5EF4-FFF2-40B4-BE49-F238E27FC236}">
                <a16:creationId xmlns:a16="http://schemas.microsoft.com/office/drawing/2014/main" id="{B85DC3F9-B023-884D-9E8F-BBB14D4C52D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239298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08971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D9910-6626-EA47-BF58-F3EAB813F858}"/>
              </a:ext>
            </a:extLst>
          </p:cNvPr>
          <p:cNvSpPr>
            <a:spLocks noGrp="1"/>
          </p:cNvSpPr>
          <p:nvPr>
            <p:ph type="title"/>
          </p:nvPr>
        </p:nvSpPr>
        <p:spPr/>
        <p:txBody>
          <a:bodyPr/>
          <a:lstStyle/>
          <a:p>
            <a:r>
              <a:rPr lang="en-US" dirty="0"/>
              <a:t>For Live Session</a:t>
            </a:r>
          </a:p>
        </p:txBody>
      </p:sp>
      <p:sp>
        <p:nvSpPr>
          <p:cNvPr id="3" name="Content Placeholder 2">
            <a:extLst>
              <a:ext uri="{FF2B5EF4-FFF2-40B4-BE49-F238E27FC236}">
                <a16:creationId xmlns:a16="http://schemas.microsoft.com/office/drawing/2014/main" id="{B85DC3F9-B023-884D-9E8F-BBB14D4C52DB}"/>
              </a:ext>
            </a:extLst>
          </p:cNvPr>
          <p:cNvSpPr>
            <a:spLocks noGrp="1"/>
          </p:cNvSpPr>
          <p:nvPr>
            <p:ph idx="1"/>
          </p:nvPr>
        </p:nvSpPr>
        <p:spPr/>
        <p:txBody>
          <a:bodyPr/>
          <a:lstStyle/>
          <a:p>
            <a:r>
              <a:rPr lang="en-US" dirty="0" err="1"/>
              <a:t>Schumway</a:t>
            </a:r>
            <a:r>
              <a:rPr lang="en-US" dirty="0"/>
              <a:t> Data</a:t>
            </a:r>
          </a:p>
          <a:p>
            <a:r>
              <a:rPr lang="en-US" dirty="0"/>
              <a:t>Sunspot / Melanoma Data</a:t>
            </a:r>
          </a:p>
          <a:p>
            <a:r>
              <a:rPr lang="en-US" dirty="0"/>
              <a:t>SWA DELAY DATA</a:t>
            </a:r>
          </a:p>
          <a:p>
            <a:r>
              <a:rPr lang="en-US"/>
              <a:t>Recurrent NN</a:t>
            </a:r>
          </a:p>
          <a:p>
            <a:endParaRPr lang="en-US" dirty="0"/>
          </a:p>
        </p:txBody>
      </p:sp>
    </p:spTree>
    <p:extLst>
      <p:ext uri="{BB962C8B-B14F-4D97-AF65-F5344CB8AC3E}">
        <p14:creationId xmlns:p14="http://schemas.microsoft.com/office/powerpoint/2010/main" val="38265895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4047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D9910-6626-EA47-BF58-F3EAB813F858}"/>
              </a:ext>
            </a:extLst>
          </p:cNvPr>
          <p:cNvSpPr>
            <a:spLocks noGrp="1"/>
          </p:cNvSpPr>
          <p:nvPr>
            <p:ph type="title"/>
          </p:nvPr>
        </p:nvSpPr>
        <p:spPr/>
        <p:txBody>
          <a:bodyPr/>
          <a:lstStyle/>
          <a:p>
            <a:r>
              <a:rPr lang="en-US" dirty="0"/>
              <a:t>Closing Remarks</a:t>
            </a:r>
          </a:p>
        </p:txBody>
      </p:sp>
      <p:sp>
        <p:nvSpPr>
          <p:cNvPr id="3" name="Content Placeholder 2">
            <a:extLst>
              <a:ext uri="{FF2B5EF4-FFF2-40B4-BE49-F238E27FC236}">
                <a16:creationId xmlns:a16="http://schemas.microsoft.com/office/drawing/2014/main" id="{B85DC3F9-B023-884D-9E8F-BBB14D4C52D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76401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6271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D9910-6626-EA47-BF58-F3EAB813F858}"/>
              </a:ext>
            </a:extLst>
          </p:cNvPr>
          <p:cNvSpPr>
            <a:spLocks noGrp="1"/>
          </p:cNvSpPr>
          <p:nvPr>
            <p:ph type="title"/>
          </p:nvPr>
        </p:nvSpPr>
        <p:spPr/>
        <p:txBody>
          <a:bodyPr/>
          <a:lstStyle/>
          <a:p>
            <a:r>
              <a:rPr lang="en-US" dirty="0"/>
              <a:t>RNN and LSTMs</a:t>
            </a:r>
          </a:p>
        </p:txBody>
      </p:sp>
      <p:sp>
        <p:nvSpPr>
          <p:cNvPr id="3" name="Content Placeholder 2">
            <a:extLst>
              <a:ext uri="{FF2B5EF4-FFF2-40B4-BE49-F238E27FC236}">
                <a16:creationId xmlns:a16="http://schemas.microsoft.com/office/drawing/2014/main" id="{B85DC3F9-B023-884D-9E8F-BBB14D4C52DB}"/>
              </a:ext>
            </a:extLst>
          </p:cNvPr>
          <p:cNvSpPr>
            <a:spLocks noGrp="1"/>
          </p:cNvSpPr>
          <p:nvPr>
            <p:ph idx="1"/>
          </p:nvPr>
        </p:nvSpPr>
        <p:spPr/>
        <p:txBody>
          <a:bodyPr/>
          <a:lstStyle/>
          <a:p>
            <a:r>
              <a:rPr lang="en-US" dirty="0"/>
              <a:t>Josh Gordon (Google </a:t>
            </a:r>
            <a:r>
              <a:rPr lang="en-US" dirty="0" err="1"/>
              <a:t>Tensorflow</a:t>
            </a:r>
            <a:r>
              <a:rPr lang="en-US" dirty="0"/>
              <a:t> Dev)</a:t>
            </a:r>
          </a:p>
          <a:p>
            <a:pPr marL="457200" lvl="1" indent="0">
              <a:buNone/>
            </a:pPr>
            <a:r>
              <a:rPr lang="en-US" dirty="0"/>
              <a:t>“About half of your life when you are developing networks is spent understanding the data type and the shapes of the data that you are trying to work with.”  </a:t>
            </a:r>
          </a:p>
          <a:p>
            <a:pPr marL="457200" lvl="1" indent="0">
              <a:buNone/>
            </a:pPr>
            <a:endParaRPr lang="en-US" dirty="0"/>
          </a:p>
          <a:p>
            <a:pPr marL="457200" lvl="1" indent="0">
              <a:buNone/>
            </a:pPr>
            <a:r>
              <a:rPr lang="en-US" dirty="0"/>
              <a:t>“A Tensor is just an n-dimensional array … so you can think of </a:t>
            </a:r>
            <a:r>
              <a:rPr lang="en-US" dirty="0" err="1"/>
              <a:t>Tensorflow</a:t>
            </a:r>
            <a:r>
              <a:rPr lang="en-US" dirty="0"/>
              <a:t> as </a:t>
            </a:r>
            <a:r>
              <a:rPr lang="en-US" dirty="0" err="1"/>
              <a:t>Arrayflow</a:t>
            </a:r>
            <a:r>
              <a:rPr lang="en-US" dirty="0"/>
              <a:t>… that’s all </a:t>
            </a:r>
            <a:r>
              <a:rPr lang="en-US"/>
              <a:t>it is."</a:t>
            </a:r>
            <a:endParaRPr lang="en-US" dirty="0"/>
          </a:p>
        </p:txBody>
      </p:sp>
    </p:spTree>
    <p:extLst>
      <p:ext uri="{BB962C8B-B14F-4D97-AF65-F5344CB8AC3E}">
        <p14:creationId xmlns:p14="http://schemas.microsoft.com/office/powerpoint/2010/main" val="3454512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BB4D8-AF7B-4447-BAD0-F13F795BEF8B}"/>
              </a:ext>
            </a:extLst>
          </p:cNvPr>
          <p:cNvSpPr>
            <a:spLocks noGrp="1"/>
          </p:cNvSpPr>
          <p:nvPr>
            <p:ph type="title"/>
          </p:nvPr>
        </p:nvSpPr>
        <p:spPr/>
        <p:txBody>
          <a:bodyPr>
            <a:normAutofit fontScale="90000"/>
          </a:bodyPr>
          <a:lstStyle/>
          <a:p>
            <a:r>
              <a:rPr lang="en-US" dirty="0"/>
              <a:t>Another Familiar Neural Network</a:t>
            </a:r>
          </a:p>
        </p:txBody>
      </p:sp>
      <p:sp>
        <p:nvSpPr>
          <p:cNvPr id="4" name="Oval 3">
            <a:extLst>
              <a:ext uri="{FF2B5EF4-FFF2-40B4-BE49-F238E27FC236}">
                <a16:creationId xmlns:a16="http://schemas.microsoft.com/office/drawing/2014/main" id="{7B875C50-49AF-CF4F-B2DE-B24E3562FBE8}"/>
              </a:ext>
            </a:extLst>
          </p:cNvPr>
          <p:cNvSpPr/>
          <p:nvPr/>
        </p:nvSpPr>
        <p:spPr>
          <a:xfrm>
            <a:off x="1362089" y="3618634"/>
            <a:ext cx="1020417" cy="992257"/>
          </a:xfrm>
          <a:prstGeom prst="ellipse">
            <a:avLst/>
          </a:prstGeom>
          <a:solidFill>
            <a:srgbClr val="4F81BD">
              <a:alpha val="6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 name="TextBox 5">
            <a:extLst>
              <a:ext uri="{FF2B5EF4-FFF2-40B4-BE49-F238E27FC236}">
                <a16:creationId xmlns:a16="http://schemas.microsoft.com/office/drawing/2014/main" id="{70E1D65C-CA80-BD44-9E62-EC073B45C619}"/>
              </a:ext>
            </a:extLst>
          </p:cNvPr>
          <p:cNvSpPr txBox="1"/>
          <p:nvPr/>
        </p:nvSpPr>
        <p:spPr>
          <a:xfrm>
            <a:off x="453887" y="1562110"/>
            <a:ext cx="1679713" cy="369332"/>
          </a:xfrm>
          <a:prstGeom prst="rect">
            <a:avLst/>
          </a:prstGeom>
          <a:noFill/>
        </p:spPr>
        <p:txBody>
          <a:bodyPr wrap="square" rtlCol="0">
            <a:spAutoFit/>
          </a:bodyPr>
          <a:lstStyle/>
          <a:p>
            <a:pPr algn="ctr"/>
            <a:r>
              <a:rPr lang="en-US" dirty="0"/>
              <a:t>Input Layer</a:t>
            </a:r>
          </a:p>
        </p:txBody>
      </p:sp>
      <p:sp>
        <p:nvSpPr>
          <p:cNvPr id="7" name="TextBox 6">
            <a:extLst>
              <a:ext uri="{FF2B5EF4-FFF2-40B4-BE49-F238E27FC236}">
                <a16:creationId xmlns:a16="http://schemas.microsoft.com/office/drawing/2014/main" id="{DF92B556-E21A-A04B-B031-A9B0384030FF}"/>
              </a:ext>
            </a:extLst>
          </p:cNvPr>
          <p:cNvSpPr txBox="1"/>
          <p:nvPr/>
        </p:nvSpPr>
        <p:spPr>
          <a:xfrm>
            <a:off x="295290" y="3886200"/>
            <a:ext cx="533400" cy="369332"/>
          </a:xfrm>
          <a:prstGeom prst="rect">
            <a:avLst/>
          </a:prstGeom>
          <a:noFill/>
        </p:spPr>
        <p:txBody>
          <a:bodyPr wrap="square" rtlCol="0">
            <a:spAutoFit/>
          </a:bodyPr>
          <a:lstStyle/>
          <a:p>
            <a:r>
              <a:rPr lang="en-US" dirty="0"/>
              <a:t>X</a:t>
            </a:r>
            <a:r>
              <a:rPr lang="en-US" baseline="-25000" dirty="0"/>
              <a:t>1</a:t>
            </a:r>
          </a:p>
        </p:txBody>
      </p:sp>
      <p:cxnSp>
        <p:nvCxnSpPr>
          <p:cNvPr id="10" name="Straight Arrow Connector 9">
            <a:extLst>
              <a:ext uri="{FF2B5EF4-FFF2-40B4-BE49-F238E27FC236}">
                <a16:creationId xmlns:a16="http://schemas.microsoft.com/office/drawing/2014/main" id="{902733BD-2611-8744-AA57-7F03D1611178}"/>
              </a:ext>
            </a:extLst>
          </p:cNvPr>
          <p:cNvCxnSpPr>
            <a:stCxn id="7" idx="3"/>
          </p:cNvCxnSpPr>
          <p:nvPr/>
        </p:nvCxnSpPr>
        <p:spPr>
          <a:xfrm>
            <a:off x="828690" y="4070866"/>
            <a:ext cx="381000" cy="5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E6D4568-97EE-5C42-AF01-838F14087C12}"/>
              </a:ext>
            </a:extLst>
          </p:cNvPr>
          <p:cNvSpPr txBox="1"/>
          <p:nvPr/>
        </p:nvSpPr>
        <p:spPr>
          <a:xfrm>
            <a:off x="3542058" y="1337119"/>
            <a:ext cx="1543050" cy="369332"/>
          </a:xfrm>
          <a:prstGeom prst="rect">
            <a:avLst/>
          </a:prstGeom>
          <a:noFill/>
        </p:spPr>
        <p:txBody>
          <a:bodyPr wrap="square" rtlCol="0">
            <a:spAutoFit/>
          </a:bodyPr>
          <a:lstStyle/>
          <a:p>
            <a:pPr algn="ctr"/>
            <a:r>
              <a:rPr lang="en-US" strike="sngStrike" dirty="0"/>
              <a:t>Hidden Layer</a:t>
            </a:r>
          </a:p>
        </p:txBody>
      </p:sp>
      <p:sp>
        <p:nvSpPr>
          <p:cNvPr id="45" name="TextBox 44">
            <a:extLst>
              <a:ext uri="{FF2B5EF4-FFF2-40B4-BE49-F238E27FC236}">
                <a16:creationId xmlns:a16="http://schemas.microsoft.com/office/drawing/2014/main" id="{B668A422-322C-3F40-9007-388580630827}"/>
              </a:ext>
            </a:extLst>
          </p:cNvPr>
          <p:cNvSpPr txBox="1"/>
          <p:nvPr/>
        </p:nvSpPr>
        <p:spPr>
          <a:xfrm>
            <a:off x="6638924" y="1562110"/>
            <a:ext cx="1543050" cy="369332"/>
          </a:xfrm>
          <a:prstGeom prst="rect">
            <a:avLst/>
          </a:prstGeom>
          <a:noFill/>
        </p:spPr>
        <p:txBody>
          <a:bodyPr wrap="square" rtlCol="0">
            <a:spAutoFit/>
          </a:bodyPr>
          <a:lstStyle/>
          <a:p>
            <a:pPr algn="ctr"/>
            <a:r>
              <a:rPr lang="en-US" dirty="0"/>
              <a:t>Output Layer</a:t>
            </a:r>
          </a:p>
        </p:txBody>
      </p:sp>
      <p:sp>
        <p:nvSpPr>
          <p:cNvPr id="49" name="Oval 48">
            <a:extLst>
              <a:ext uri="{FF2B5EF4-FFF2-40B4-BE49-F238E27FC236}">
                <a16:creationId xmlns:a16="http://schemas.microsoft.com/office/drawing/2014/main" id="{A0666896-78A3-FF4C-A8C6-F0FB135FF4C1}"/>
              </a:ext>
            </a:extLst>
          </p:cNvPr>
          <p:cNvSpPr/>
          <p:nvPr/>
        </p:nvSpPr>
        <p:spPr>
          <a:xfrm>
            <a:off x="6128716" y="3642286"/>
            <a:ext cx="1020417" cy="992257"/>
          </a:xfrm>
          <a:prstGeom prst="ellipse">
            <a:avLst/>
          </a:prstGeom>
          <a:solidFill>
            <a:srgbClr val="4F81BD">
              <a:alpha val="6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53" name="Straight Arrow Connector 52">
            <a:extLst>
              <a:ext uri="{FF2B5EF4-FFF2-40B4-BE49-F238E27FC236}">
                <a16:creationId xmlns:a16="http://schemas.microsoft.com/office/drawing/2014/main" id="{8D19A2E9-E5CD-D343-B527-970CE5053C8F}"/>
              </a:ext>
            </a:extLst>
          </p:cNvPr>
          <p:cNvCxnSpPr>
            <a:cxnSpLocks/>
          </p:cNvCxnSpPr>
          <p:nvPr/>
        </p:nvCxnSpPr>
        <p:spPr>
          <a:xfrm>
            <a:off x="2576734" y="4114763"/>
            <a:ext cx="3446999" cy="37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299C289-61DA-D046-8E61-56004C367507}"/>
              </a:ext>
            </a:extLst>
          </p:cNvPr>
          <p:cNvCxnSpPr>
            <a:cxnSpLocks/>
          </p:cNvCxnSpPr>
          <p:nvPr/>
        </p:nvCxnSpPr>
        <p:spPr>
          <a:xfrm flipV="1">
            <a:off x="7324311" y="4138413"/>
            <a:ext cx="9657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5E8571E-15FB-BF4A-816C-50A8B3888C9E}"/>
              </a:ext>
            </a:extLst>
          </p:cNvPr>
          <p:cNvSpPr txBox="1"/>
          <p:nvPr/>
        </p:nvSpPr>
        <p:spPr>
          <a:xfrm>
            <a:off x="8348040" y="3930097"/>
            <a:ext cx="702780" cy="369332"/>
          </a:xfrm>
          <a:prstGeom prst="rect">
            <a:avLst/>
          </a:prstGeom>
          <a:noFill/>
        </p:spPr>
        <p:txBody>
          <a:bodyPr wrap="square" rtlCol="0">
            <a:spAutoFit/>
          </a:bodyPr>
          <a:lstStyle/>
          <a:p>
            <a:r>
              <a:rPr lang="en-US" dirty="0"/>
              <a:t>y</a:t>
            </a:r>
            <a:endParaRPr lang="en-US" baseline="-25000"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3B102EA-B44B-AB47-A956-E2418CE032C8}"/>
                  </a:ext>
                </a:extLst>
              </p:cNvPr>
              <p:cNvSpPr txBox="1"/>
              <p:nvPr/>
            </p:nvSpPr>
            <p:spPr>
              <a:xfrm>
                <a:off x="3962193" y="3669250"/>
                <a:ext cx="7027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𝛽</m:t>
                          </m:r>
                        </m:e>
                        <m:sub>
                          <m:r>
                            <a:rPr lang="en-US" b="0" i="1" dirty="0" smtClean="0">
                              <a:latin typeface="Cambria Math" panose="02040503050406030204" pitchFamily="18" charset="0"/>
                            </a:rPr>
                            <m:t>1</m:t>
                          </m:r>
                        </m:sub>
                      </m:sSub>
                    </m:oMath>
                  </m:oMathPara>
                </a14:m>
                <a:endParaRPr lang="en-US" baseline="-25000" dirty="0"/>
              </a:p>
            </p:txBody>
          </p:sp>
        </mc:Choice>
        <mc:Fallback xmlns="">
          <p:sp>
            <p:nvSpPr>
              <p:cNvPr id="37" name="TextBox 36">
                <a:extLst>
                  <a:ext uri="{FF2B5EF4-FFF2-40B4-BE49-F238E27FC236}">
                    <a16:creationId xmlns:a16="http://schemas.microsoft.com/office/drawing/2014/main" id="{23B102EA-B44B-AB47-A956-E2418CE032C8}"/>
                  </a:ext>
                </a:extLst>
              </p:cNvPr>
              <p:cNvSpPr txBox="1">
                <a:spLocks noRot="1" noChangeAspect="1" noMove="1" noResize="1" noEditPoints="1" noAdjustHandles="1" noChangeArrowheads="1" noChangeShapeType="1" noTextEdit="1"/>
              </p:cNvSpPr>
              <p:nvPr/>
            </p:nvSpPr>
            <p:spPr>
              <a:xfrm>
                <a:off x="3962193" y="3669250"/>
                <a:ext cx="702780" cy="369332"/>
              </a:xfrm>
              <a:prstGeom prst="rect">
                <a:avLst/>
              </a:prstGeom>
              <a:blipFill>
                <a:blip r:embed="rId2"/>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194B34C-E5F6-F844-981C-8AD19D1D94A1}"/>
                  </a:ext>
                </a:extLst>
              </p:cNvPr>
              <p:cNvSpPr txBox="1"/>
              <p:nvPr/>
            </p:nvSpPr>
            <p:spPr>
              <a:xfrm>
                <a:off x="5592210" y="3288268"/>
                <a:ext cx="7027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𝛽</m:t>
                          </m:r>
                        </m:e>
                        <m:sub>
                          <m:r>
                            <a:rPr lang="en-US" b="0" i="1" dirty="0" smtClean="0">
                              <a:latin typeface="Cambria Math" panose="02040503050406030204" pitchFamily="18" charset="0"/>
                            </a:rPr>
                            <m:t>0</m:t>
                          </m:r>
                        </m:sub>
                      </m:sSub>
                    </m:oMath>
                  </m:oMathPara>
                </a14:m>
                <a:endParaRPr lang="en-US" baseline="-25000" dirty="0"/>
              </a:p>
            </p:txBody>
          </p:sp>
        </mc:Choice>
        <mc:Fallback xmlns="">
          <p:sp>
            <p:nvSpPr>
              <p:cNvPr id="38" name="TextBox 37">
                <a:extLst>
                  <a:ext uri="{FF2B5EF4-FFF2-40B4-BE49-F238E27FC236}">
                    <a16:creationId xmlns:a16="http://schemas.microsoft.com/office/drawing/2014/main" id="{0194B34C-E5F6-F844-981C-8AD19D1D94A1}"/>
                  </a:ext>
                </a:extLst>
              </p:cNvPr>
              <p:cNvSpPr txBox="1">
                <a:spLocks noRot="1" noChangeAspect="1" noMove="1" noResize="1" noEditPoints="1" noAdjustHandles="1" noChangeArrowheads="1" noChangeShapeType="1" noTextEdit="1"/>
              </p:cNvSpPr>
              <p:nvPr/>
            </p:nvSpPr>
            <p:spPr>
              <a:xfrm>
                <a:off x="5592210" y="3288268"/>
                <a:ext cx="702780" cy="369332"/>
              </a:xfrm>
              <a:prstGeom prst="rect">
                <a:avLst/>
              </a:prstGeom>
              <a:blipFill>
                <a:blip r:embed="rId3"/>
                <a:stretch>
                  <a:fillRect b="-13333"/>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EF971BDB-1857-3A41-A45E-47C1697B804E}"/>
              </a:ext>
            </a:extLst>
          </p:cNvPr>
          <p:cNvCxnSpPr>
            <a:cxnSpLocks/>
          </p:cNvCxnSpPr>
          <p:nvPr/>
        </p:nvCxnSpPr>
        <p:spPr>
          <a:xfrm>
            <a:off x="5943600" y="3687244"/>
            <a:ext cx="0" cy="275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6798447-54D3-4B46-8AE1-861E3C2BB7BF}"/>
                  </a:ext>
                </a:extLst>
              </p:cNvPr>
              <p:cNvSpPr txBox="1"/>
              <p:nvPr/>
            </p:nvSpPr>
            <p:spPr>
              <a:xfrm>
                <a:off x="2391435" y="2130353"/>
                <a:ext cx="4314643" cy="492443"/>
              </a:xfrm>
              <a:prstGeom prst="rect">
                <a:avLst/>
              </a:prstGeom>
              <a:noFill/>
            </p:spPr>
            <p:txBody>
              <a:bodyPr wrap="none" lIns="0" tIns="0" rIns="0" bIns="0" rtlCol="0">
                <a:spAutoFit/>
              </a:bodyPr>
              <a:lstStyle/>
              <a:p>
                <a14:m>
                  <m:oMath xmlns:m="http://schemas.openxmlformats.org/officeDocument/2006/math">
                    <m:r>
                      <a:rPr lang="en-US" sz="3200" b="0" i="1" smtClean="0">
                        <a:latin typeface="Cambria Math" panose="02040503050406030204" pitchFamily="18" charset="0"/>
                      </a:rPr>
                      <m:t>𝑙𝑜𝑔𝑖𝑡</m:t>
                    </m:r>
                    <m:r>
                      <a:rPr lang="en-US" sz="3200" b="0" i="1" smtClean="0">
                        <a:latin typeface="Cambria Math" panose="02040503050406030204" pitchFamily="18" charset="0"/>
                      </a:rPr>
                      <m:t>(</m:t>
                    </m:r>
                    <m:r>
                      <a:rPr lang="en-US" sz="3200" b="0" i="1" smtClean="0">
                        <a:latin typeface="Cambria Math" panose="02040503050406030204" pitchFamily="18" charset="0"/>
                      </a:rPr>
                      <m:t>𝑦</m:t>
                    </m:r>
                    <m:r>
                      <a:rPr lang="en-US" sz="3200" b="0" i="1" smtClean="0">
                        <a:latin typeface="Cambria Math" panose="02040503050406030204" pitchFamily="18" charset="0"/>
                      </a:rPr>
                      <m:t>)=</m:t>
                    </m:r>
                    <m:sSub>
                      <m:sSubPr>
                        <m:ctrlPr>
                          <a:rPr lang="en-US" sz="3200" i="1" dirty="0">
                            <a:latin typeface="Cambria Math" panose="02040503050406030204" pitchFamily="18" charset="0"/>
                          </a:rPr>
                        </m:ctrlPr>
                      </m:sSubPr>
                      <m:e>
                        <m:r>
                          <a:rPr lang="en-US" sz="3200" i="1" dirty="0">
                            <a:latin typeface="Cambria Math" panose="02040503050406030204" pitchFamily="18" charset="0"/>
                            <a:ea typeface="Cambria Math" panose="02040503050406030204" pitchFamily="18" charset="0"/>
                          </a:rPr>
                          <m:t>𝛽</m:t>
                        </m:r>
                      </m:e>
                      <m:sub>
                        <m:r>
                          <a:rPr lang="en-US" sz="3200" i="1" dirty="0">
                            <a:latin typeface="Cambria Math" panose="02040503050406030204" pitchFamily="18" charset="0"/>
                          </a:rPr>
                          <m:t>0</m:t>
                        </m:r>
                      </m:sub>
                    </m:sSub>
                  </m:oMath>
                </a14:m>
                <a:r>
                  <a:rPr lang="en-US" sz="3200" dirty="0"/>
                  <a:t>+ </a:t>
                </a:r>
                <a14:m>
                  <m:oMath xmlns:m="http://schemas.openxmlformats.org/officeDocument/2006/math">
                    <m:sSub>
                      <m:sSubPr>
                        <m:ctrlPr>
                          <a:rPr lang="en-US" sz="3200" i="1" dirty="0">
                            <a:latin typeface="Cambria Math" panose="02040503050406030204" pitchFamily="18" charset="0"/>
                          </a:rPr>
                        </m:ctrlPr>
                      </m:sSubPr>
                      <m:e>
                        <m:r>
                          <a:rPr lang="en-US" sz="3200" i="1" dirty="0">
                            <a:latin typeface="Cambria Math" panose="02040503050406030204" pitchFamily="18" charset="0"/>
                            <a:ea typeface="Cambria Math" panose="02040503050406030204" pitchFamily="18" charset="0"/>
                          </a:rPr>
                          <m:t>𝛽</m:t>
                        </m:r>
                      </m:e>
                      <m:sub>
                        <m:r>
                          <a:rPr lang="en-US" sz="3200" b="0" i="1" dirty="0" smtClean="0">
                            <a:latin typeface="Cambria Math" panose="02040503050406030204" pitchFamily="18" charset="0"/>
                            <a:ea typeface="Cambria Math" panose="02040503050406030204" pitchFamily="18" charset="0"/>
                          </a:rPr>
                          <m:t>1</m:t>
                        </m:r>
                      </m:sub>
                    </m:sSub>
                    <m:r>
                      <a:rPr lang="en-US" sz="3200" b="0" i="1" dirty="0" smtClean="0">
                        <a:latin typeface="Cambria Math" panose="02040503050406030204" pitchFamily="18" charset="0"/>
                      </a:rPr>
                      <m:t>𝑥</m:t>
                    </m:r>
                    <m:r>
                      <a:rPr lang="en-US" sz="3200" b="0" i="1" baseline="-25000" dirty="0" smtClean="0">
                        <a:latin typeface="Cambria Math" panose="02040503050406030204" pitchFamily="18" charset="0"/>
                      </a:rPr>
                      <m:t>1</m:t>
                    </m:r>
                    <m:r>
                      <a:rPr lang="en-US" sz="3200" b="0" i="1" dirty="0" smtClean="0">
                        <a:latin typeface="Cambria Math" panose="02040503050406030204" pitchFamily="18" charset="0"/>
                      </a:rPr>
                      <m:t>+</m:t>
                    </m:r>
                    <m:r>
                      <a:rPr lang="en-US" sz="3200" b="0" i="1" dirty="0" smtClean="0">
                        <a:latin typeface="Cambria Math" panose="02040503050406030204" pitchFamily="18" charset="0"/>
                        <a:ea typeface="Cambria Math" panose="02040503050406030204" pitchFamily="18" charset="0"/>
                      </a:rPr>
                      <m:t>𝜀</m:t>
                    </m:r>
                  </m:oMath>
                </a14:m>
                <a:endParaRPr lang="en-US" sz="3200" dirty="0"/>
              </a:p>
            </p:txBody>
          </p:sp>
        </mc:Choice>
        <mc:Fallback xmlns="">
          <p:sp>
            <p:nvSpPr>
              <p:cNvPr id="18" name="TextBox 17">
                <a:extLst>
                  <a:ext uri="{FF2B5EF4-FFF2-40B4-BE49-F238E27FC236}">
                    <a16:creationId xmlns:a16="http://schemas.microsoft.com/office/drawing/2014/main" id="{56798447-54D3-4B46-8AE1-861E3C2BB7BF}"/>
                  </a:ext>
                </a:extLst>
              </p:cNvPr>
              <p:cNvSpPr txBox="1">
                <a:spLocks noRot="1" noChangeAspect="1" noMove="1" noResize="1" noEditPoints="1" noAdjustHandles="1" noChangeArrowheads="1" noChangeShapeType="1" noTextEdit="1"/>
              </p:cNvSpPr>
              <p:nvPr/>
            </p:nvSpPr>
            <p:spPr>
              <a:xfrm>
                <a:off x="2391435" y="2130353"/>
                <a:ext cx="4314643" cy="492443"/>
              </a:xfrm>
              <a:prstGeom prst="rect">
                <a:avLst/>
              </a:prstGeom>
              <a:blipFill>
                <a:blip r:embed="rId4"/>
                <a:stretch>
                  <a:fillRect l="-4106" t="-28205" b="-46154"/>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2E7D103-AA15-6247-A41E-3A5CBFAC79F5}"/>
              </a:ext>
            </a:extLst>
          </p:cNvPr>
          <p:cNvSpPr txBox="1"/>
          <p:nvPr/>
        </p:nvSpPr>
        <p:spPr>
          <a:xfrm>
            <a:off x="5017607" y="5085035"/>
            <a:ext cx="3200400" cy="369332"/>
          </a:xfrm>
          <a:prstGeom prst="rect">
            <a:avLst/>
          </a:prstGeom>
          <a:noFill/>
        </p:spPr>
        <p:txBody>
          <a:bodyPr wrap="square" rtlCol="0">
            <a:spAutoFit/>
          </a:bodyPr>
          <a:lstStyle/>
          <a:p>
            <a:pPr algn="ctr"/>
            <a:r>
              <a:rPr lang="en-US" dirty="0"/>
              <a:t>Logistic Activation Function </a:t>
            </a:r>
          </a:p>
        </p:txBody>
      </p:sp>
      <p:pic>
        <p:nvPicPr>
          <p:cNvPr id="5" name="Picture 4">
            <a:extLst>
              <a:ext uri="{FF2B5EF4-FFF2-40B4-BE49-F238E27FC236}">
                <a16:creationId xmlns:a16="http://schemas.microsoft.com/office/drawing/2014/main" id="{72F92B4C-96A2-2341-8213-BCDF569A0671}"/>
              </a:ext>
            </a:extLst>
          </p:cNvPr>
          <p:cNvPicPr>
            <a:picLocks noChangeAspect="1"/>
          </p:cNvPicPr>
          <p:nvPr/>
        </p:nvPicPr>
        <p:blipFill>
          <a:blip r:embed="rId5"/>
          <a:stretch>
            <a:fillRect/>
          </a:stretch>
        </p:blipFill>
        <p:spPr>
          <a:xfrm>
            <a:off x="6450496" y="4306238"/>
            <a:ext cx="334623" cy="222619"/>
          </a:xfrm>
          <a:prstGeom prst="rect">
            <a:avLst/>
          </a:prstGeom>
        </p:spPr>
      </p:pic>
      <p:pic>
        <p:nvPicPr>
          <p:cNvPr id="21" name="Picture 20">
            <a:extLst>
              <a:ext uri="{FF2B5EF4-FFF2-40B4-BE49-F238E27FC236}">
                <a16:creationId xmlns:a16="http://schemas.microsoft.com/office/drawing/2014/main" id="{51840899-4A63-254A-9F99-DC2BE5A230B9}"/>
              </a:ext>
            </a:extLst>
          </p:cNvPr>
          <p:cNvPicPr>
            <a:picLocks noChangeAspect="1"/>
          </p:cNvPicPr>
          <p:nvPr/>
        </p:nvPicPr>
        <p:blipFill>
          <a:blip r:embed="rId5"/>
          <a:stretch>
            <a:fillRect/>
          </a:stretch>
        </p:blipFill>
        <p:spPr>
          <a:xfrm>
            <a:off x="5719396" y="5525645"/>
            <a:ext cx="1796822" cy="1195395"/>
          </a:xfrm>
          <a:prstGeom prst="rect">
            <a:avLst/>
          </a:prstGeom>
        </p:spPr>
      </p:pic>
      <p:cxnSp>
        <p:nvCxnSpPr>
          <p:cNvPr id="22" name="Straight Arrow Connector 21">
            <a:extLst>
              <a:ext uri="{FF2B5EF4-FFF2-40B4-BE49-F238E27FC236}">
                <a16:creationId xmlns:a16="http://schemas.microsoft.com/office/drawing/2014/main" id="{ECE8B22A-0321-574F-8F80-9046BC5C9FE7}"/>
              </a:ext>
            </a:extLst>
          </p:cNvPr>
          <p:cNvCxnSpPr>
            <a:cxnSpLocks/>
          </p:cNvCxnSpPr>
          <p:nvPr/>
        </p:nvCxnSpPr>
        <p:spPr>
          <a:xfrm flipV="1">
            <a:off x="6652176" y="4724400"/>
            <a:ext cx="0" cy="401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453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BB4D8-AF7B-4447-BAD0-F13F795BEF8B}"/>
              </a:ext>
            </a:extLst>
          </p:cNvPr>
          <p:cNvSpPr>
            <a:spLocks noGrp="1"/>
          </p:cNvSpPr>
          <p:nvPr>
            <p:ph type="title"/>
          </p:nvPr>
        </p:nvSpPr>
        <p:spPr/>
        <p:txBody>
          <a:bodyPr/>
          <a:lstStyle/>
          <a:p>
            <a:r>
              <a:rPr lang="en-US" dirty="0"/>
              <a:t>MLR as a Neural Network: MLR</a:t>
            </a:r>
          </a:p>
        </p:txBody>
      </p:sp>
      <p:sp>
        <p:nvSpPr>
          <p:cNvPr id="4" name="Oval 3">
            <a:extLst>
              <a:ext uri="{FF2B5EF4-FFF2-40B4-BE49-F238E27FC236}">
                <a16:creationId xmlns:a16="http://schemas.microsoft.com/office/drawing/2014/main" id="{7B875C50-49AF-CF4F-B2DE-B24E3562FBE8}"/>
              </a:ext>
            </a:extLst>
          </p:cNvPr>
          <p:cNvSpPr/>
          <p:nvPr/>
        </p:nvSpPr>
        <p:spPr>
          <a:xfrm>
            <a:off x="1362089" y="3893149"/>
            <a:ext cx="1020417" cy="992257"/>
          </a:xfrm>
          <a:prstGeom prst="ellipse">
            <a:avLst/>
          </a:prstGeom>
          <a:solidFill>
            <a:srgbClr val="4F81BD">
              <a:alpha val="6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 name="TextBox 5">
            <a:extLst>
              <a:ext uri="{FF2B5EF4-FFF2-40B4-BE49-F238E27FC236}">
                <a16:creationId xmlns:a16="http://schemas.microsoft.com/office/drawing/2014/main" id="{70E1D65C-CA80-BD44-9E62-EC073B45C619}"/>
              </a:ext>
            </a:extLst>
          </p:cNvPr>
          <p:cNvSpPr txBox="1"/>
          <p:nvPr/>
        </p:nvSpPr>
        <p:spPr>
          <a:xfrm>
            <a:off x="453887" y="1992868"/>
            <a:ext cx="1679713" cy="369332"/>
          </a:xfrm>
          <a:prstGeom prst="rect">
            <a:avLst/>
          </a:prstGeom>
          <a:noFill/>
        </p:spPr>
        <p:txBody>
          <a:bodyPr wrap="square" rtlCol="0">
            <a:spAutoFit/>
          </a:bodyPr>
          <a:lstStyle/>
          <a:p>
            <a:pPr algn="ctr"/>
            <a:r>
              <a:rPr lang="en-US" dirty="0"/>
              <a:t>Input Layer</a:t>
            </a:r>
          </a:p>
        </p:txBody>
      </p:sp>
      <p:sp>
        <p:nvSpPr>
          <p:cNvPr id="7" name="TextBox 6">
            <a:extLst>
              <a:ext uri="{FF2B5EF4-FFF2-40B4-BE49-F238E27FC236}">
                <a16:creationId xmlns:a16="http://schemas.microsoft.com/office/drawing/2014/main" id="{DF92B556-E21A-A04B-B031-A9B0384030FF}"/>
              </a:ext>
            </a:extLst>
          </p:cNvPr>
          <p:cNvSpPr txBox="1"/>
          <p:nvPr/>
        </p:nvSpPr>
        <p:spPr>
          <a:xfrm>
            <a:off x="304800" y="2945377"/>
            <a:ext cx="533400" cy="381000"/>
          </a:xfrm>
          <a:prstGeom prst="rect">
            <a:avLst/>
          </a:prstGeom>
          <a:noFill/>
        </p:spPr>
        <p:txBody>
          <a:bodyPr wrap="square" rtlCol="0">
            <a:spAutoFit/>
          </a:bodyPr>
          <a:lstStyle/>
          <a:p>
            <a:r>
              <a:rPr lang="en-US" dirty="0"/>
              <a:t>X</a:t>
            </a:r>
            <a:r>
              <a:rPr lang="en-US" baseline="-25000" dirty="0"/>
              <a:t>1</a:t>
            </a:r>
          </a:p>
        </p:txBody>
      </p:sp>
      <p:cxnSp>
        <p:nvCxnSpPr>
          <p:cNvPr id="10" name="Straight Arrow Connector 9">
            <a:extLst>
              <a:ext uri="{FF2B5EF4-FFF2-40B4-BE49-F238E27FC236}">
                <a16:creationId xmlns:a16="http://schemas.microsoft.com/office/drawing/2014/main" id="{902733BD-2611-8744-AA57-7F03D1611178}"/>
              </a:ext>
            </a:extLst>
          </p:cNvPr>
          <p:cNvCxnSpPr>
            <a:stCxn id="7" idx="3"/>
          </p:cNvCxnSpPr>
          <p:nvPr/>
        </p:nvCxnSpPr>
        <p:spPr>
          <a:xfrm>
            <a:off x="838200" y="3135877"/>
            <a:ext cx="381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668A422-322C-3F40-9007-388580630827}"/>
              </a:ext>
            </a:extLst>
          </p:cNvPr>
          <p:cNvSpPr txBox="1"/>
          <p:nvPr/>
        </p:nvSpPr>
        <p:spPr>
          <a:xfrm>
            <a:off x="6638924" y="1992868"/>
            <a:ext cx="1543050" cy="369332"/>
          </a:xfrm>
          <a:prstGeom prst="rect">
            <a:avLst/>
          </a:prstGeom>
          <a:noFill/>
        </p:spPr>
        <p:txBody>
          <a:bodyPr wrap="square" rtlCol="0">
            <a:spAutoFit/>
          </a:bodyPr>
          <a:lstStyle/>
          <a:p>
            <a:pPr algn="ctr"/>
            <a:r>
              <a:rPr lang="en-US" dirty="0"/>
              <a:t>Output Layer</a:t>
            </a:r>
          </a:p>
        </p:txBody>
      </p:sp>
      <p:sp>
        <p:nvSpPr>
          <p:cNvPr id="49" name="Oval 48">
            <a:extLst>
              <a:ext uri="{FF2B5EF4-FFF2-40B4-BE49-F238E27FC236}">
                <a16:creationId xmlns:a16="http://schemas.microsoft.com/office/drawing/2014/main" id="{A0666896-78A3-FF4C-A8C6-F0FB135FF4C1}"/>
              </a:ext>
            </a:extLst>
          </p:cNvPr>
          <p:cNvSpPr/>
          <p:nvPr/>
        </p:nvSpPr>
        <p:spPr>
          <a:xfrm>
            <a:off x="6130690" y="3836504"/>
            <a:ext cx="1020417" cy="992257"/>
          </a:xfrm>
          <a:prstGeom prst="ellipse">
            <a:avLst/>
          </a:prstGeom>
          <a:solidFill>
            <a:srgbClr val="4F81BD">
              <a:alpha val="6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53" name="Straight Arrow Connector 52">
            <a:extLst>
              <a:ext uri="{FF2B5EF4-FFF2-40B4-BE49-F238E27FC236}">
                <a16:creationId xmlns:a16="http://schemas.microsoft.com/office/drawing/2014/main" id="{8D19A2E9-E5CD-D343-B527-970CE5053C8F}"/>
              </a:ext>
            </a:extLst>
          </p:cNvPr>
          <p:cNvCxnSpPr>
            <a:cxnSpLocks/>
          </p:cNvCxnSpPr>
          <p:nvPr/>
        </p:nvCxnSpPr>
        <p:spPr>
          <a:xfrm>
            <a:off x="2578088" y="4313195"/>
            <a:ext cx="3446999" cy="37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299C289-61DA-D046-8E61-56004C367507}"/>
              </a:ext>
            </a:extLst>
          </p:cNvPr>
          <p:cNvCxnSpPr>
            <a:cxnSpLocks/>
          </p:cNvCxnSpPr>
          <p:nvPr/>
        </p:nvCxnSpPr>
        <p:spPr>
          <a:xfrm flipV="1">
            <a:off x="7311681" y="4384480"/>
            <a:ext cx="9657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5E8571E-15FB-BF4A-816C-50A8B3888C9E}"/>
              </a:ext>
            </a:extLst>
          </p:cNvPr>
          <p:cNvSpPr txBox="1"/>
          <p:nvPr/>
        </p:nvSpPr>
        <p:spPr>
          <a:xfrm>
            <a:off x="8335410" y="4176164"/>
            <a:ext cx="702780" cy="369332"/>
          </a:xfrm>
          <a:prstGeom prst="rect">
            <a:avLst/>
          </a:prstGeom>
          <a:noFill/>
        </p:spPr>
        <p:txBody>
          <a:bodyPr wrap="square" rtlCol="0">
            <a:spAutoFit/>
          </a:bodyPr>
          <a:lstStyle/>
          <a:p>
            <a:r>
              <a:rPr lang="en-US" dirty="0"/>
              <a:t>y</a:t>
            </a:r>
            <a:endParaRPr lang="en-US" baseline="-25000"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3B102EA-B44B-AB47-A956-E2418CE032C8}"/>
                  </a:ext>
                </a:extLst>
              </p:cNvPr>
              <p:cNvSpPr txBox="1"/>
              <p:nvPr/>
            </p:nvSpPr>
            <p:spPr>
              <a:xfrm rot="911310">
                <a:off x="3833112" y="3264171"/>
                <a:ext cx="7027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𝛽</m:t>
                          </m:r>
                        </m:e>
                        <m:sub>
                          <m:r>
                            <a:rPr lang="en-US" b="0" i="1" dirty="0" smtClean="0">
                              <a:latin typeface="Cambria Math" panose="02040503050406030204" pitchFamily="18" charset="0"/>
                            </a:rPr>
                            <m:t>1</m:t>
                          </m:r>
                        </m:sub>
                      </m:sSub>
                    </m:oMath>
                  </m:oMathPara>
                </a14:m>
                <a:endParaRPr lang="en-US" baseline="-25000" dirty="0"/>
              </a:p>
            </p:txBody>
          </p:sp>
        </mc:Choice>
        <mc:Fallback xmlns="">
          <p:sp>
            <p:nvSpPr>
              <p:cNvPr id="37" name="TextBox 36">
                <a:extLst>
                  <a:ext uri="{FF2B5EF4-FFF2-40B4-BE49-F238E27FC236}">
                    <a16:creationId xmlns:a16="http://schemas.microsoft.com/office/drawing/2014/main" id="{23B102EA-B44B-AB47-A956-E2418CE032C8}"/>
                  </a:ext>
                </a:extLst>
              </p:cNvPr>
              <p:cNvSpPr txBox="1">
                <a:spLocks noRot="1" noChangeAspect="1" noMove="1" noResize="1" noEditPoints="1" noAdjustHandles="1" noChangeArrowheads="1" noChangeShapeType="1" noTextEdit="1"/>
              </p:cNvSpPr>
              <p:nvPr/>
            </p:nvSpPr>
            <p:spPr>
              <a:xfrm rot="911310">
                <a:off x="3833112" y="3264171"/>
                <a:ext cx="702780"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194B34C-E5F6-F844-981C-8AD19D1D94A1}"/>
                  </a:ext>
                </a:extLst>
              </p:cNvPr>
              <p:cNvSpPr txBox="1"/>
              <p:nvPr/>
            </p:nvSpPr>
            <p:spPr>
              <a:xfrm>
                <a:off x="5673697" y="3499734"/>
                <a:ext cx="7027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𝛽</m:t>
                          </m:r>
                        </m:e>
                        <m:sub>
                          <m:r>
                            <a:rPr lang="en-US" b="0" i="1" dirty="0" smtClean="0">
                              <a:latin typeface="Cambria Math" panose="02040503050406030204" pitchFamily="18" charset="0"/>
                            </a:rPr>
                            <m:t>0</m:t>
                          </m:r>
                        </m:sub>
                      </m:sSub>
                    </m:oMath>
                  </m:oMathPara>
                </a14:m>
                <a:endParaRPr lang="en-US" baseline="-25000" dirty="0"/>
              </a:p>
            </p:txBody>
          </p:sp>
        </mc:Choice>
        <mc:Fallback xmlns="">
          <p:sp>
            <p:nvSpPr>
              <p:cNvPr id="38" name="TextBox 37">
                <a:extLst>
                  <a:ext uri="{FF2B5EF4-FFF2-40B4-BE49-F238E27FC236}">
                    <a16:creationId xmlns:a16="http://schemas.microsoft.com/office/drawing/2014/main" id="{0194B34C-E5F6-F844-981C-8AD19D1D94A1}"/>
                  </a:ext>
                </a:extLst>
              </p:cNvPr>
              <p:cNvSpPr txBox="1">
                <a:spLocks noRot="1" noChangeAspect="1" noMove="1" noResize="1" noEditPoints="1" noAdjustHandles="1" noChangeArrowheads="1" noChangeShapeType="1" noTextEdit="1"/>
              </p:cNvSpPr>
              <p:nvPr/>
            </p:nvSpPr>
            <p:spPr>
              <a:xfrm>
                <a:off x="5673697" y="3499734"/>
                <a:ext cx="702780" cy="369332"/>
              </a:xfrm>
              <a:prstGeom prst="rect">
                <a:avLst/>
              </a:prstGeom>
              <a:blipFill>
                <a:blip r:embed="rId3"/>
                <a:stretch>
                  <a:fillRect b="-13793"/>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EF971BDB-1857-3A41-A45E-47C1697B804E}"/>
              </a:ext>
            </a:extLst>
          </p:cNvPr>
          <p:cNvCxnSpPr>
            <a:cxnSpLocks/>
          </p:cNvCxnSpPr>
          <p:nvPr/>
        </p:nvCxnSpPr>
        <p:spPr>
          <a:xfrm>
            <a:off x="6025087" y="3898710"/>
            <a:ext cx="0" cy="275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6798447-54D3-4B46-8AE1-861E3C2BB7BF}"/>
                  </a:ext>
                </a:extLst>
              </p:cNvPr>
              <p:cNvSpPr txBox="1"/>
              <p:nvPr/>
            </p:nvSpPr>
            <p:spPr>
              <a:xfrm>
                <a:off x="1682534" y="1371600"/>
                <a:ext cx="5235664" cy="492443"/>
              </a:xfrm>
              <a:prstGeom prst="rect">
                <a:avLst/>
              </a:prstGeom>
              <a:noFill/>
            </p:spPr>
            <p:txBody>
              <a:bodyPr wrap="none" lIns="0" tIns="0" rIns="0" bIns="0" rtlCol="0">
                <a:spAutoFit/>
              </a:bodyPr>
              <a:lstStyle/>
              <a:p>
                <a14:m>
                  <m:oMath xmlns:m="http://schemas.openxmlformats.org/officeDocument/2006/math">
                    <m:r>
                      <a:rPr lang="en-US" sz="3200" b="0" i="1" smtClean="0">
                        <a:latin typeface="Cambria Math" panose="02040503050406030204" pitchFamily="18" charset="0"/>
                      </a:rPr>
                      <m:t>𝑦</m:t>
                    </m:r>
                    <m:r>
                      <a:rPr lang="en-US" sz="3200" b="0" i="1" smtClean="0">
                        <a:latin typeface="Cambria Math" panose="02040503050406030204" pitchFamily="18" charset="0"/>
                      </a:rPr>
                      <m:t>=</m:t>
                    </m:r>
                    <m:sSub>
                      <m:sSubPr>
                        <m:ctrlPr>
                          <a:rPr lang="en-US" sz="3200" i="1" dirty="0">
                            <a:latin typeface="Cambria Math" panose="02040503050406030204" pitchFamily="18" charset="0"/>
                          </a:rPr>
                        </m:ctrlPr>
                      </m:sSubPr>
                      <m:e>
                        <m:r>
                          <a:rPr lang="en-US" sz="3200" i="1" dirty="0">
                            <a:latin typeface="Cambria Math" panose="02040503050406030204" pitchFamily="18" charset="0"/>
                            <a:ea typeface="Cambria Math" panose="02040503050406030204" pitchFamily="18" charset="0"/>
                          </a:rPr>
                          <m:t>𝛽</m:t>
                        </m:r>
                      </m:e>
                      <m:sub>
                        <m:r>
                          <a:rPr lang="en-US" sz="3200" i="1" dirty="0">
                            <a:latin typeface="Cambria Math" panose="02040503050406030204" pitchFamily="18" charset="0"/>
                          </a:rPr>
                          <m:t>0</m:t>
                        </m:r>
                      </m:sub>
                    </m:sSub>
                  </m:oMath>
                </a14:m>
                <a:r>
                  <a:rPr lang="en-US" sz="3200" dirty="0"/>
                  <a:t>+ </a:t>
                </a:r>
                <a14:m>
                  <m:oMath xmlns:m="http://schemas.openxmlformats.org/officeDocument/2006/math">
                    <m:sSub>
                      <m:sSubPr>
                        <m:ctrlPr>
                          <a:rPr lang="en-US" sz="3200" i="1" dirty="0">
                            <a:latin typeface="Cambria Math" panose="02040503050406030204" pitchFamily="18" charset="0"/>
                          </a:rPr>
                        </m:ctrlPr>
                      </m:sSubPr>
                      <m:e>
                        <m:r>
                          <a:rPr lang="en-US" sz="3200" i="1" dirty="0">
                            <a:latin typeface="Cambria Math" panose="02040503050406030204" pitchFamily="18" charset="0"/>
                            <a:ea typeface="Cambria Math" panose="02040503050406030204" pitchFamily="18" charset="0"/>
                          </a:rPr>
                          <m:t>𝛽</m:t>
                        </m:r>
                      </m:e>
                      <m:sub>
                        <m:r>
                          <a:rPr lang="en-US" sz="3200" b="0" i="1" dirty="0" smtClean="0">
                            <a:latin typeface="Cambria Math" panose="02040503050406030204" pitchFamily="18" charset="0"/>
                            <a:ea typeface="Cambria Math" panose="02040503050406030204" pitchFamily="18" charset="0"/>
                          </a:rPr>
                          <m:t>1</m:t>
                        </m:r>
                      </m:sub>
                    </m:sSub>
                    <m:r>
                      <a:rPr lang="en-US" sz="3200" b="0" i="1" dirty="0" smtClean="0">
                        <a:latin typeface="Cambria Math" panose="02040503050406030204" pitchFamily="18" charset="0"/>
                      </a:rPr>
                      <m:t>𝑥</m:t>
                    </m:r>
                    <m:r>
                      <a:rPr lang="en-US" sz="3200" b="0" i="1" baseline="-25000" dirty="0" smtClean="0">
                        <a:latin typeface="Cambria Math" panose="02040503050406030204" pitchFamily="18" charset="0"/>
                      </a:rPr>
                      <m:t>1</m:t>
                    </m:r>
                    <m:r>
                      <m:rPr>
                        <m:nor/>
                      </m:rPr>
                      <a:rPr lang="en-US" sz="3200" dirty="0"/>
                      <m:t>+ </m:t>
                    </m:r>
                    <m:sSub>
                      <m:sSubPr>
                        <m:ctrlPr>
                          <a:rPr lang="en-US" sz="3200" i="1" dirty="0">
                            <a:latin typeface="Cambria Math" panose="02040503050406030204" pitchFamily="18" charset="0"/>
                          </a:rPr>
                        </m:ctrlPr>
                      </m:sSubPr>
                      <m:e>
                        <m:r>
                          <a:rPr lang="en-US" sz="3200" i="1" dirty="0">
                            <a:latin typeface="Cambria Math" panose="02040503050406030204" pitchFamily="18" charset="0"/>
                            <a:ea typeface="Cambria Math" panose="02040503050406030204" pitchFamily="18" charset="0"/>
                          </a:rPr>
                          <m:t>𝛽</m:t>
                        </m:r>
                      </m:e>
                      <m:sub>
                        <m:r>
                          <a:rPr lang="en-US" sz="3200" b="0" i="1" dirty="0" smtClean="0">
                            <a:latin typeface="Cambria Math" panose="02040503050406030204" pitchFamily="18" charset="0"/>
                            <a:ea typeface="Cambria Math" panose="02040503050406030204" pitchFamily="18" charset="0"/>
                          </a:rPr>
                          <m:t>2</m:t>
                        </m:r>
                      </m:sub>
                    </m:sSub>
                    <m:r>
                      <a:rPr lang="en-US" sz="3200" b="0" i="1" dirty="0" smtClean="0">
                        <a:latin typeface="Cambria Math" panose="02040503050406030204" pitchFamily="18" charset="0"/>
                      </a:rPr>
                      <m:t>𝑥</m:t>
                    </m:r>
                    <m:r>
                      <m:rPr>
                        <m:nor/>
                      </m:rPr>
                      <a:rPr lang="en-US" sz="3200" b="0" i="0" baseline="-25000" dirty="0" smtClean="0">
                        <a:latin typeface="Cambria Math" panose="02040503050406030204" pitchFamily="18" charset="0"/>
                      </a:rPr>
                      <m:t>2</m:t>
                    </m:r>
                    <m:r>
                      <m:rPr>
                        <m:nor/>
                      </m:rPr>
                      <a:rPr lang="en-US" sz="3200" dirty="0"/>
                      <m:t>+ </m:t>
                    </m:r>
                    <m:sSub>
                      <m:sSubPr>
                        <m:ctrlPr>
                          <a:rPr lang="en-US" sz="3200" i="1" dirty="0">
                            <a:latin typeface="Cambria Math" panose="02040503050406030204" pitchFamily="18" charset="0"/>
                          </a:rPr>
                        </m:ctrlPr>
                      </m:sSubPr>
                      <m:e>
                        <m:r>
                          <a:rPr lang="en-US" sz="3200" i="1" dirty="0">
                            <a:latin typeface="Cambria Math" panose="02040503050406030204" pitchFamily="18" charset="0"/>
                            <a:ea typeface="Cambria Math" panose="02040503050406030204" pitchFamily="18" charset="0"/>
                          </a:rPr>
                          <m:t>𝛽</m:t>
                        </m:r>
                      </m:e>
                      <m:sub>
                        <m:r>
                          <a:rPr lang="en-US" sz="3200" b="0" i="1" dirty="0" smtClean="0">
                            <a:latin typeface="Cambria Math" panose="02040503050406030204" pitchFamily="18" charset="0"/>
                            <a:ea typeface="Cambria Math" panose="02040503050406030204" pitchFamily="18" charset="0"/>
                          </a:rPr>
                          <m:t>3</m:t>
                        </m:r>
                      </m:sub>
                    </m:sSub>
                    <m:r>
                      <a:rPr lang="en-US" sz="3200" b="0" i="1" dirty="0" smtClean="0">
                        <a:latin typeface="Cambria Math" panose="02040503050406030204" pitchFamily="18" charset="0"/>
                        <a:ea typeface="Cambria Math" panose="02040503050406030204" pitchFamily="18" charset="0"/>
                      </a:rPr>
                      <m:t>𝑥</m:t>
                    </m:r>
                    <m:r>
                      <a:rPr lang="en-US" sz="3200" b="0" i="1" baseline="-25000" dirty="0" smtClean="0">
                        <a:latin typeface="Cambria Math" panose="02040503050406030204" pitchFamily="18" charset="0"/>
                      </a:rPr>
                      <m:t>3</m:t>
                    </m:r>
                    <m:r>
                      <a:rPr lang="en-US" sz="3200" b="0" i="1" dirty="0" smtClean="0">
                        <a:latin typeface="Cambria Math" panose="02040503050406030204" pitchFamily="18" charset="0"/>
                      </a:rPr>
                      <m:t>+</m:t>
                    </m:r>
                    <m:r>
                      <a:rPr lang="en-US" sz="3200" b="0" i="1" dirty="0" smtClean="0">
                        <a:latin typeface="Cambria Math" panose="02040503050406030204" pitchFamily="18" charset="0"/>
                        <a:ea typeface="Cambria Math" panose="02040503050406030204" pitchFamily="18" charset="0"/>
                      </a:rPr>
                      <m:t>𝜀</m:t>
                    </m:r>
                  </m:oMath>
                </a14:m>
                <a:endParaRPr lang="en-US" sz="3200" dirty="0"/>
              </a:p>
            </p:txBody>
          </p:sp>
        </mc:Choice>
        <mc:Fallback xmlns="">
          <p:sp>
            <p:nvSpPr>
              <p:cNvPr id="18" name="TextBox 17">
                <a:extLst>
                  <a:ext uri="{FF2B5EF4-FFF2-40B4-BE49-F238E27FC236}">
                    <a16:creationId xmlns:a16="http://schemas.microsoft.com/office/drawing/2014/main" id="{56798447-54D3-4B46-8AE1-861E3C2BB7BF}"/>
                  </a:ext>
                </a:extLst>
              </p:cNvPr>
              <p:cNvSpPr txBox="1">
                <a:spLocks noRot="1" noChangeAspect="1" noMove="1" noResize="1" noEditPoints="1" noAdjustHandles="1" noChangeArrowheads="1" noChangeShapeType="1" noTextEdit="1"/>
              </p:cNvSpPr>
              <p:nvPr/>
            </p:nvSpPr>
            <p:spPr>
              <a:xfrm>
                <a:off x="1682534" y="1371600"/>
                <a:ext cx="5235664" cy="492443"/>
              </a:xfrm>
              <a:prstGeom prst="rect">
                <a:avLst/>
              </a:prstGeom>
              <a:blipFill>
                <a:blip r:embed="rId4"/>
                <a:stretch>
                  <a:fillRect l="-2663" t="-25641" r="-969" b="-46154"/>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2E7D103-AA15-6247-A41E-3A5CBFAC79F5}"/>
              </a:ext>
            </a:extLst>
          </p:cNvPr>
          <p:cNvSpPr txBox="1"/>
          <p:nvPr/>
        </p:nvSpPr>
        <p:spPr>
          <a:xfrm>
            <a:off x="5089663" y="5060139"/>
            <a:ext cx="3200400" cy="369332"/>
          </a:xfrm>
          <a:prstGeom prst="rect">
            <a:avLst/>
          </a:prstGeom>
          <a:noFill/>
        </p:spPr>
        <p:txBody>
          <a:bodyPr wrap="square" rtlCol="0">
            <a:spAutoFit/>
          </a:bodyPr>
          <a:lstStyle/>
          <a:p>
            <a:pPr algn="ctr"/>
            <a:r>
              <a:rPr lang="en-US" dirty="0"/>
              <a:t>Linear Activation Function </a:t>
            </a:r>
          </a:p>
        </p:txBody>
      </p:sp>
      <p:pic>
        <p:nvPicPr>
          <p:cNvPr id="21" name="Picture 20">
            <a:extLst>
              <a:ext uri="{FF2B5EF4-FFF2-40B4-BE49-F238E27FC236}">
                <a16:creationId xmlns:a16="http://schemas.microsoft.com/office/drawing/2014/main" id="{271621F0-AC6E-0249-B180-F41B0DB683EC}"/>
              </a:ext>
            </a:extLst>
          </p:cNvPr>
          <p:cNvPicPr>
            <a:picLocks noChangeAspect="1"/>
          </p:cNvPicPr>
          <p:nvPr/>
        </p:nvPicPr>
        <p:blipFill>
          <a:blip r:embed="rId5"/>
          <a:stretch>
            <a:fillRect/>
          </a:stretch>
        </p:blipFill>
        <p:spPr>
          <a:xfrm>
            <a:off x="5758938" y="5512039"/>
            <a:ext cx="1835150" cy="1195179"/>
          </a:xfrm>
          <a:prstGeom prst="rect">
            <a:avLst/>
          </a:prstGeom>
        </p:spPr>
      </p:pic>
      <p:cxnSp>
        <p:nvCxnSpPr>
          <p:cNvPr id="46" name="Straight Arrow Connector 45">
            <a:extLst>
              <a:ext uri="{FF2B5EF4-FFF2-40B4-BE49-F238E27FC236}">
                <a16:creationId xmlns:a16="http://schemas.microsoft.com/office/drawing/2014/main" id="{A67A34B4-59A6-CC4A-A8DD-64A559F63ADA}"/>
              </a:ext>
            </a:extLst>
          </p:cNvPr>
          <p:cNvCxnSpPr>
            <a:cxnSpLocks/>
          </p:cNvCxnSpPr>
          <p:nvPr/>
        </p:nvCxnSpPr>
        <p:spPr>
          <a:xfrm flipV="1">
            <a:off x="6652176" y="4724400"/>
            <a:ext cx="0" cy="401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F42DC998-5947-F342-BC47-C4B39887B612}"/>
              </a:ext>
            </a:extLst>
          </p:cNvPr>
          <p:cNvPicPr>
            <a:picLocks noChangeAspect="1"/>
          </p:cNvPicPr>
          <p:nvPr/>
        </p:nvPicPr>
        <p:blipFill>
          <a:blip r:embed="rId5"/>
          <a:stretch>
            <a:fillRect/>
          </a:stretch>
        </p:blipFill>
        <p:spPr>
          <a:xfrm>
            <a:off x="6461047" y="4506875"/>
            <a:ext cx="334005" cy="217525"/>
          </a:xfrm>
          <a:prstGeom prst="rect">
            <a:avLst/>
          </a:prstGeom>
        </p:spPr>
      </p:pic>
      <p:sp>
        <p:nvSpPr>
          <p:cNvPr id="22" name="Oval 21">
            <a:extLst>
              <a:ext uri="{FF2B5EF4-FFF2-40B4-BE49-F238E27FC236}">
                <a16:creationId xmlns:a16="http://schemas.microsoft.com/office/drawing/2014/main" id="{B1E4BF44-6D16-A34B-BF95-ECC9DACAA818}"/>
              </a:ext>
            </a:extLst>
          </p:cNvPr>
          <p:cNvSpPr/>
          <p:nvPr/>
        </p:nvSpPr>
        <p:spPr>
          <a:xfrm>
            <a:off x="1362933" y="2667000"/>
            <a:ext cx="1020417" cy="992257"/>
          </a:xfrm>
          <a:prstGeom prst="ellipse">
            <a:avLst/>
          </a:prstGeom>
          <a:solidFill>
            <a:srgbClr val="4F81BD">
              <a:alpha val="6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3" name="Oval 22">
            <a:extLst>
              <a:ext uri="{FF2B5EF4-FFF2-40B4-BE49-F238E27FC236}">
                <a16:creationId xmlns:a16="http://schemas.microsoft.com/office/drawing/2014/main" id="{D6CA02BF-38AD-0F48-B4EA-0D5B289C7CF6}"/>
              </a:ext>
            </a:extLst>
          </p:cNvPr>
          <p:cNvSpPr/>
          <p:nvPr/>
        </p:nvSpPr>
        <p:spPr>
          <a:xfrm>
            <a:off x="1362933" y="5119298"/>
            <a:ext cx="1020417" cy="992257"/>
          </a:xfrm>
          <a:prstGeom prst="ellipse">
            <a:avLst/>
          </a:prstGeom>
          <a:solidFill>
            <a:srgbClr val="4F81BD">
              <a:alpha val="6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4" name="TextBox 23">
            <a:extLst>
              <a:ext uri="{FF2B5EF4-FFF2-40B4-BE49-F238E27FC236}">
                <a16:creationId xmlns:a16="http://schemas.microsoft.com/office/drawing/2014/main" id="{1232C210-9E8F-274C-A2E6-719920C0B033}"/>
              </a:ext>
            </a:extLst>
          </p:cNvPr>
          <p:cNvSpPr txBox="1"/>
          <p:nvPr/>
        </p:nvSpPr>
        <p:spPr>
          <a:xfrm>
            <a:off x="308755" y="4222428"/>
            <a:ext cx="533400" cy="369332"/>
          </a:xfrm>
          <a:prstGeom prst="rect">
            <a:avLst/>
          </a:prstGeom>
          <a:noFill/>
        </p:spPr>
        <p:txBody>
          <a:bodyPr wrap="square" rtlCol="0">
            <a:spAutoFit/>
          </a:bodyPr>
          <a:lstStyle/>
          <a:p>
            <a:r>
              <a:rPr lang="en-US" dirty="0"/>
              <a:t>X</a:t>
            </a:r>
            <a:r>
              <a:rPr lang="en-US" baseline="-25000" dirty="0"/>
              <a:t>2</a:t>
            </a:r>
          </a:p>
        </p:txBody>
      </p:sp>
      <p:cxnSp>
        <p:nvCxnSpPr>
          <p:cNvPr id="25" name="Straight Arrow Connector 24">
            <a:extLst>
              <a:ext uri="{FF2B5EF4-FFF2-40B4-BE49-F238E27FC236}">
                <a16:creationId xmlns:a16="http://schemas.microsoft.com/office/drawing/2014/main" id="{9D9ED43A-C505-A043-BBE9-C9FC5FFF37BB}"/>
              </a:ext>
            </a:extLst>
          </p:cNvPr>
          <p:cNvCxnSpPr>
            <a:stCxn id="24" idx="3"/>
          </p:cNvCxnSpPr>
          <p:nvPr/>
        </p:nvCxnSpPr>
        <p:spPr>
          <a:xfrm>
            <a:off x="842155" y="4407094"/>
            <a:ext cx="381000" cy="5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5602E5C-70B6-BA41-9177-DE28CDA34635}"/>
              </a:ext>
            </a:extLst>
          </p:cNvPr>
          <p:cNvSpPr txBox="1"/>
          <p:nvPr/>
        </p:nvSpPr>
        <p:spPr>
          <a:xfrm>
            <a:off x="304800" y="5499478"/>
            <a:ext cx="533400" cy="381000"/>
          </a:xfrm>
          <a:prstGeom prst="rect">
            <a:avLst/>
          </a:prstGeom>
          <a:noFill/>
        </p:spPr>
        <p:txBody>
          <a:bodyPr wrap="square" rtlCol="0">
            <a:spAutoFit/>
          </a:bodyPr>
          <a:lstStyle/>
          <a:p>
            <a:r>
              <a:rPr lang="en-US" dirty="0"/>
              <a:t>X</a:t>
            </a:r>
            <a:r>
              <a:rPr lang="en-US" baseline="-25000" dirty="0"/>
              <a:t>3</a:t>
            </a:r>
          </a:p>
        </p:txBody>
      </p:sp>
      <p:cxnSp>
        <p:nvCxnSpPr>
          <p:cNvPr id="27" name="Straight Arrow Connector 26">
            <a:extLst>
              <a:ext uri="{FF2B5EF4-FFF2-40B4-BE49-F238E27FC236}">
                <a16:creationId xmlns:a16="http://schemas.microsoft.com/office/drawing/2014/main" id="{B922B625-DDE3-8940-8BC0-9C38BA4A5DB6}"/>
              </a:ext>
            </a:extLst>
          </p:cNvPr>
          <p:cNvCxnSpPr>
            <a:stCxn id="26" idx="3"/>
          </p:cNvCxnSpPr>
          <p:nvPr/>
        </p:nvCxnSpPr>
        <p:spPr>
          <a:xfrm>
            <a:off x="838200" y="5689978"/>
            <a:ext cx="381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2E1FF77-F53C-BB4C-AFBB-8A9FEE113240}"/>
              </a:ext>
            </a:extLst>
          </p:cNvPr>
          <p:cNvCxnSpPr>
            <a:cxnSpLocks/>
          </p:cNvCxnSpPr>
          <p:nvPr/>
        </p:nvCxnSpPr>
        <p:spPr>
          <a:xfrm>
            <a:off x="2527083" y="3178560"/>
            <a:ext cx="3498004" cy="1052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A1010C0-61F0-C748-8059-6BDA131FEF92}"/>
              </a:ext>
            </a:extLst>
          </p:cNvPr>
          <p:cNvCxnSpPr>
            <a:cxnSpLocks/>
          </p:cNvCxnSpPr>
          <p:nvPr/>
        </p:nvCxnSpPr>
        <p:spPr>
          <a:xfrm flipV="1">
            <a:off x="2527083" y="4433072"/>
            <a:ext cx="3498004" cy="115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B19A537-A048-AE47-A435-34C585E72F2A}"/>
                  </a:ext>
                </a:extLst>
              </p:cNvPr>
              <p:cNvSpPr txBox="1"/>
              <p:nvPr/>
            </p:nvSpPr>
            <p:spPr>
              <a:xfrm>
                <a:off x="3797004" y="3981172"/>
                <a:ext cx="7027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𝛽</m:t>
                          </m:r>
                        </m:e>
                        <m:sub>
                          <m:r>
                            <a:rPr lang="en-US" b="0" i="1" dirty="0" smtClean="0">
                              <a:latin typeface="Cambria Math" panose="02040503050406030204" pitchFamily="18" charset="0"/>
                            </a:rPr>
                            <m:t>2</m:t>
                          </m:r>
                        </m:sub>
                      </m:sSub>
                    </m:oMath>
                  </m:oMathPara>
                </a14:m>
                <a:endParaRPr lang="en-US" baseline="-25000" dirty="0"/>
              </a:p>
            </p:txBody>
          </p:sp>
        </mc:Choice>
        <mc:Fallback xmlns="">
          <p:sp>
            <p:nvSpPr>
              <p:cNvPr id="35" name="TextBox 34">
                <a:extLst>
                  <a:ext uri="{FF2B5EF4-FFF2-40B4-BE49-F238E27FC236}">
                    <a16:creationId xmlns:a16="http://schemas.microsoft.com/office/drawing/2014/main" id="{9B19A537-A048-AE47-A435-34C585E72F2A}"/>
                  </a:ext>
                </a:extLst>
              </p:cNvPr>
              <p:cNvSpPr txBox="1">
                <a:spLocks noRot="1" noChangeAspect="1" noMove="1" noResize="1" noEditPoints="1" noAdjustHandles="1" noChangeArrowheads="1" noChangeShapeType="1" noTextEdit="1"/>
              </p:cNvSpPr>
              <p:nvPr/>
            </p:nvSpPr>
            <p:spPr>
              <a:xfrm>
                <a:off x="3797004" y="3981172"/>
                <a:ext cx="702780" cy="369332"/>
              </a:xfrm>
              <a:prstGeom prst="rect">
                <a:avLst/>
              </a:prstGeom>
              <a:blipFill>
                <a:blip r:embed="rId6"/>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2BDD7D0-8744-3E46-AF41-B45BB8458A74}"/>
                  </a:ext>
                </a:extLst>
              </p:cNvPr>
              <p:cNvSpPr txBox="1"/>
              <p:nvPr/>
            </p:nvSpPr>
            <p:spPr>
              <a:xfrm rot="20333488">
                <a:off x="3747097" y="4686867"/>
                <a:ext cx="7027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𝛽</m:t>
                          </m:r>
                        </m:e>
                        <m:sub>
                          <m:r>
                            <a:rPr lang="en-US" b="0" i="1" dirty="0" smtClean="0">
                              <a:latin typeface="Cambria Math" panose="02040503050406030204" pitchFamily="18" charset="0"/>
                            </a:rPr>
                            <m:t>3</m:t>
                          </m:r>
                        </m:sub>
                      </m:sSub>
                    </m:oMath>
                  </m:oMathPara>
                </a14:m>
                <a:endParaRPr lang="en-US" baseline="-25000" dirty="0"/>
              </a:p>
            </p:txBody>
          </p:sp>
        </mc:Choice>
        <mc:Fallback xmlns="">
          <p:sp>
            <p:nvSpPr>
              <p:cNvPr id="36" name="TextBox 35">
                <a:extLst>
                  <a:ext uri="{FF2B5EF4-FFF2-40B4-BE49-F238E27FC236}">
                    <a16:creationId xmlns:a16="http://schemas.microsoft.com/office/drawing/2014/main" id="{D2BDD7D0-8744-3E46-AF41-B45BB8458A74}"/>
                  </a:ext>
                </a:extLst>
              </p:cNvPr>
              <p:cNvSpPr txBox="1">
                <a:spLocks noRot="1" noChangeAspect="1" noMove="1" noResize="1" noEditPoints="1" noAdjustHandles="1" noChangeArrowheads="1" noChangeShapeType="1" noTextEdit="1"/>
              </p:cNvSpPr>
              <p:nvPr/>
            </p:nvSpPr>
            <p:spPr>
              <a:xfrm rot="20333488">
                <a:off x="3747097" y="4686867"/>
                <a:ext cx="702780" cy="369332"/>
              </a:xfrm>
              <a:prstGeom prst="rect">
                <a:avLst/>
              </a:prstGeom>
              <a:blipFill>
                <a:blip r:embed="rId7"/>
                <a:stretch>
                  <a:fillRect/>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28B15763-CBE3-2A44-B482-84D2EE065E66}"/>
              </a:ext>
            </a:extLst>
          </p:cNvPr>
          <p:cNvSpPr txBox="1"/>
          <p:nvPr/>
        </p:nvSpPr>
        <p:spPr>
          <a:xfrm>
            <a:off x="3542058" y="2069068"/>
            <a:ext cx="1543050" cy="369332"/>
          </a:xfrm>
          <a:prstGeom prst="rect">
            <a:avLst/>
          </a:prstGeom>
          <a:noFill/>
        </p:spPr>
        <p:txBody>
          <a:bodyPr wrap="square" rtlCol="0">
            <a:spAutoFit/>
          </a:bodyPr>
          <a:lstStyle/>
          <a:p>
            <a:pPr algn="ctr"/>
            <a:r>
              <a:rPr lang="en-US" strike="sngStrike" dirty="0"/>
              <a:t>Hidden Layer</a:t>
            </a:r>
          </a:p>
        </p:txBody>
      </p:sp>
    </p:spTree>
    <p:extLst>
      <p:ext uri="{BB962C8B-B14F-4D97-AF65-F5344CB8AC3E}">
        <p14:creationId xmlns:p14="http://schemas.microsoft.com/office/powerpoint/2010/main" val="26191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nodeType="with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fade">
                                      <p:cBhvr>
                                        <p:cTn id="78" dur="500"/>
                                        <p:tgtEl>
                                          <p:spTgt spid="47"/>
                                        </p:tgtEl>
                                      </p:cBhvr>
                                    </p:animEffect>
                                  </p:childTnLst>
                                </p:cTn>
                              </p:par>
                              <p:par>
                                <p:cTn id="79" presetID="10" presetClass="entr" presetSubtype="0" fill="hold" nodeType="with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500"/>
                                        <p:tgtEl>
                                          <p:spTgt spid="20"/>
                                        </p:tgtEl>
                                      </p:cBhvr>
                                    </p:animEffect>
                                  </p:childTnLst>
                                </p:cTn>
                              </p:par>
                              <p:par>
                                <p:cTn id="85" presetID="10" presetClass="entr" presetSubtype="0" fill="hold" nodeType="with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500"/>
                                        <p:tgtEl>
                                          <p:spTgt spid="2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66"/>
                                        </p:tgtEl>
                                        <p:attrNameLst>
                                          <p:attrName>style.visibility</p:attrName>
                                        </p:attrNameLst>
                                      </p:cBhvr>
                                      <p:to>
                                        <p:strVal val="visible"/>
                                      </p:to>
                                    </p:set>
                                    <p:animEffect transition="in" filter="fade">
                                      <p:cBhvr>
                                        <p:cTn id="92" dur="500"/>
                                        <p:tgtEl>
                                          <p:spTgt spid="6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7"/>
                                        </p:tgtEl>
                                        <p:attrNameLst>
                                          <p:attrName>style.visibility</p:attrName>
                                        </p:attrNameLst>
                                      </p:cBhvr>
                                      <p:to>
                                        <p:strVal val="visible"/>
                                      </p:to>
                                    </p:set>
                                    <p:animEffect transition="in" filter="fade">
                                      <p:cBhvr>
                                        <p:cTn id="9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45" grpId="0"/>
      <p:bldP spid="49" grpId="0" animBg="1"/>
      <p:bldP spid="67" grpId="0"/>
      <p:bldP spid="37" grpId="0"/>
      <p:bldP spid="38" grpId="0"/>
      <p:bldP spid="20" grpId="0"/>
      <p:bldP spid="22" grpId="0" animBg="1"/>
      <p:bldP spid="23" grpId="0" animBg="1"/>
      <p:bldP spid="24" grpId="0"/>
      <p:bldP spid="26" grpId="0"/>
      <p:bldP spid="35" grpId="0"/>
      <p:bldP spid="36"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BB4D8-AF7B-4447-BAD0-F13F795BEF8B}"/>
              </a:ext>
            </a:extLst>
          </p:cNvPr>
          <p:cNvSpPr>
            <a:spLocks noGrp="1"/>
          </p:cNvSpPr>
          <p:nvPr>
            <p:ph type="title"/>
          </p:nvPr>
        </p:nvSpPr>
        <p:spPr/>
        <p:txBody>
          <a:bodyPr>
            <a:noAutofit/>
          </a:bodyPr>
          <a:lstStyle/>
          <a:p>
            <a:r>
              <a:rPr lang="en-US" sz="3800" dirty="0"/>
              <a:t>Time Series as a </a:t>
            </a:r>
            <a:br>
              <a:rPr lang="en-US" sz="3800" dirty="0"/>
            </a:br>
            <a:r>
              <a:rPr lang="en-US" sz="3800" dirty="0"/>
              <a:t>Neural Network: AR(3)</a:t>
            </a:r>
          </a:p>
        </p:txBody>
      </p:sp>
      <p:sp>
        <p:nvSpPr>
          <p:cNvPr id="4" name="Oval 3">
            <a:extLst>
              <a:ext uri="{FF2B5EF4-FFF2-40B4-BE49-F238E27FC236}">
                <a16:creationId xmlns:a16="http://schemas.microsoft.com/office/drawing/2014/main" id="{7B875C50-49AF-CF4F-B2DE-B24E3562FBE8}"/>
              </a:ext>
            </a:extLst>
          </p:cNvPr>
          <p:cNvSpPr/>
          <p:nvPr/>
        </p:nvSpPr>
        <p:spPr>
          <a:xfrm>
            <a:off x="1362089" y="3893149"/>
            <a:ext cx="1020417" cy="992257"/>
          </a:xfrm>
          <a:prstGeom prst="ellipse">
            <a:avLst/>
          </a:prstGeom>
          <a:solidFill>
            <a:srgbClr val="4F81BD">
              <a:alpha val="6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 name="TextBox 5">
            <a:extLst>
              <a:ext uri="{FF2B5EF4-FFF2-40B4-BE49-F238E27FC236}">
                <a16:creationId xmlns:a16="http://schemas.microsoft.com/office/drawing/2014/main" id="{70E1D65C-CA80-BD44-9E62-EC073B45C619}"/>
              </a:ext>
            </a:extLst>
          </p:cNvPr>
          <p:cNvSpPr txBox="1"/>
          <p:nvPr/>
        </p:nvSpPr>
        <p:spPr>
          <a:xfrm>
            <a:off x="453887" y="1992868"/>
            <a:ext cx="1679713" cy="369332"/>
          </a:xfrm>
          <a:prstGeom prst="rect">
            <a:avLst/>
          </a:prstGeom>
          <a:noFill/>
        </p:spPr>
        <p:txBody>
          <a:bodyPr wrap="square" rtlCol="0">
            <a:spAutoFit/>
          </a:bodyPr>
          <a:lstStyle/>
          <a:p>
            <a:pPr algn="ctr"/>
            <a:r>
              <a:rPr lang="en-US" dirty="0"/>
              <a:t>Input Layer</a:t>
            </a:r>
          </a:p>
        </p:txBody>
      </p:sp>
      <p:sp>
        <p:nvSpPr>
          <p:cNvPr id="7" name="TextBox 6">
            <a:extLst>
              <a:ext uri="{FF2B5EF4-FFF2-40B4-BE49-F238E27FC236}">
                <a16:creationId xmlns:a16="http://schemas.microsoft.com/office/drawing/2014/main" id="{DF92B556-E21A-A04B-B031-A9B0384030FF}"/>
              </a:ext>
            </a:extLst>
          </p:cNvPr>
          <p:cNvSpPr txBox="1"/>
          <p:nvPr/>
        </p:nvSpPr>
        <p:spPr>
          <a:xfrm>
            <a:off x="304800" y="2907268"/>
            <a:ext cx="623455" cy="369332"/>
          </a:xfrm>
          <a:prstGeom prst="rect">
            <a:avLst/>
          </a:prstGeom>
          <a:noFill/>
        </p:spPr>
        <p:txBody>
          <a:bodyPr wrap="square" rtlCol="0">
            <a:spAutoFit/>
          </a:bodyPr>
          <a:lstStyle/>
          <a:p>
            <a:r>
              <a:rPr lang="en-US" dirty="0"/>
              <a:t>y</a:t>
            </a:r>
            <a:r>
              <a:rPr lang="en-US" baseline="-25000" dirty="0"/>
              <a:t>t-1</a:t>
            </a:r>
          </a:p>
        </p:txBody>
      </p:sp>
      <p:cxnSp>
        <p:nvCxnSpPr>
          <p:cNvPr id="10" name="Straight Arrow Connector 9">
            <a:extLst>
              <a:ext uri="{FF2B5EF4-FFF2-40B4-BE49-F238E27FC236}">
                <a16:creationId xmlns:a16="http://schemas.microsoft.com/office/drawing/2014/main" id="{902733BD-2611-8744-AA57-7F03D1611178}"/>
              </a:ext>
            </a:extLst>
          </p:cNvPr>
          <p:cNvCxnSpPr>
            <a:cxnSpLocks/>
          </p:cNvCxnSpPr>
          <p:nvPr/>
        </p:nvCxnSpPr>
        <p:spPr>
          <a:xfrm>
            <a:off x="838200" y="3124200"/>
            <a:ext cx="412172" cy="5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668A422-322C-3F40-9007-388580630827}"/>
              </a:ext>
            </a:extLst>
          </p:cNvPr>
          <p:cNvSpPr txBox="1"/>
          <p:nvPr/>
        </p:nvSpPr>
        <p:spPr>
          <a:xfrm>
            <a:off x="6638924" y="1992868"/>
            <a:ext cx="1543050" cy="369332"/>
          </a:xfrm>
          <a:prstGeom prst="rect">
            <a:avLst/>
          </a:prstGeom>
          <a:noFill/>
        </p:spPr>
        <p:txBody>
          <a:bodyPr wrap="square" rtlCol="0">
            <a:spAutoFit/>
          </a:bodyPr>
          <a:lstStyle/>
          <a:p>
            <a:pPr algn="ctr"/>
            <a:r>
              <a:rPr lang="en-US" dirty="0"/>
              <a:t>Output Layer</a:t>
            </a:r>
          </a:p>
        </p:txBody>
      </p:sp>
      <p:sp>
        <p:nvSpPr>
          <p:cNvPr id="49" name="Oval 48">
            <a:extLst>
              <a:ext uri="{FF2B5EF4-FFF2-40B4-BE49-F238E27FC236}">
                <a16:creationId xmlns:a16="http://schemas.microsoft.com/office/drawing/2014/main" id="{A0666896-78A3-FF4C-A8C6-F0FB135FF4C1}"/>
              </a:ext>
            </a:extLst>
          </p:cNvPr>
          <p:cNvSpPr/>
          <p:nvPr/>
        </p:nvSpPr>
        <p:spPr>
          <a:xfrm>
            <a:off x="6130690" y="3836504"/>
            <a:ext cx="1020417" cy="992257"/>
          </a:xfrm>
          <a:prstGeom prst="ellipse">
            <a:avLst/>
          </a:prstGeom>
          <a:solidFill>
            <a:srgbClr val="4F81BD">
              <a:alpha val="6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53" name="Straight Arrow Connector 52">
            <a:extLst>
              <a:ext uri="{FF2B5EF4-FFF2-40B4-BE49-F238E27FC236}">
                <a16:creationId xmlns:a16="http://schemas.microsoft.com/office/drawing/2014/main" id="{8D19A2E9-E5CD-D343-B527-970CE5053C8F}"/>
              </a:ext>
            </a:extLst>
          </p:cNvPr>
          <p:cNvCxnSpPr>
            <a:cxnSpLocks/>
          </p:cNvCxnSpPr>
          <p:nvPr/>
        </p:nvCxnSpPr>
        <p:spPr>
          <a:xfrm>
            <a:off x="2578088" y="4313195"/>
            <a:ext cx="3446999" cy="37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299C289-61DA-D046-8E61-56004C367507}"/>
              </a:ext>
            </a:extLst>
          </p:cNvPr>
          <p:cNvCxnSpPr>
            <a:cxnSpLocks/>
          </p:cNvCxnSpPr>
          <p:nvPr/>
        </p:nvCxnSpPr>
        <p:spPr>
          <a:xfrm flipV="1">
            <a:off x="7311681" y="4384480"/>
            <a:ext cx="9657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5E8571E-15FB-BF4A-816C-50A8B3888C9E}"/>
              </a:ext>
            </a:extLst>
          </p:cNvPr>
          <p:cNvSpPr txBox="1"/>
          <p:nvPr/>
        </p:nvSpPr>
        <p:spPr>
          <a:xfrm>
            <a:off x="8335410" y="4176164"/>
            <a:ext cx="702780" cy="369332"/>
          </a:xfrm>
          <a:prstGeom prst="rect">
            <a:avLst/>
          </a:prstGeom>
          <a:noFill/>
        </p:spPr>
        <p:txBody>
          <a:bodyPr wrap="square" rtlCol="0">
            <a:spAutoFit/>
          </a:bodyPr>
          <a:lstStyle/>
          <a:p>
            <a:r>
              <a:rPr lang="en-US" dirty="0" err="1"/>
              <a:t>y</a:t>
            </a:r>
            <a:r>
              <a:rPr lang="en-US" baseline="-25000" dirty="0" err="1"/>
              <a:t>t</a:t>
            </a:r>
            <a:endParaRPr lang="en-US" baseline="-25000"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3B102EA-B44B-AB47-A956-E2418CE032C8}"/>
                  </a:ext>
                </a:extLst>
              </p:cNvPr>
              <p:cNvSpPr txBox="1"/>
              <p:nvPr/>
            </p:nvSpPr>
            <p:spPr>
              <a:xfrm rot="911310">
                <a:off x="3833112" y="3264171"/>
                <a:ext cx="7027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𝛽</m:t>
                          </m:r>
                        </m:e>
                        <m:sub>
                          <m:r>
                            <a:rPr lang="en-US" b="0" i="1" dirty="0" smtClean="0">
                              <a:latin typeface="Cambria Math" panose="02040503050406030204" pitchFamily="18" charset="0"/>
                            </a:rPr>
                            <m:t>1</m:t>
                          </m:r>
                        </m:sub>
                      </m:sSub>
                    </m:oMath>
                  </m:oMathPara>
                </a14:m>
                <a:endParaRPr lang="en-US" baseline="-25000" dirty="0"/>
              </a:p>
            </p:txBody>
          </p:sp>
        </mc:Choice>
        <mc:Fallback xmlns="">
          <p:sp>
            <p:nvSpPr>
              <p:cNvPr id="37" name="TextBox 36">
                <a:extLst>
                  <a:ext uri="{FF2B5EF4-FFF2-40B4-BE49-F238E27FC236}">
                    <a16:creationId xmlns:a16="http://schemas.microsoft.com/office/drawing/2014/main" id="{23B102EA-B44B-AB47-A956-E2418CE032C8}"/>
                  </a:ext>
                </a:extLst>
              </p:cNvPr>
              <p:cNvSpPr txBox="1">
                <a:spLocks noRot="1" noChangeAspect="1" noMove="1" noResize="1" noEditPoints="1" noAdjustHandles="1" noChangeArrowheads="1" noChangeShapeType="1" noTextEdit="1"/>
              </p:cNvSpPr>
              <p:nvPr/>
            </p:nvSpPr>
            <p:spPr>
              <a:xfrm rot="911310">
                <a:off x="3833112" y="3264171"/>
                <a:ext cx="702780"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194B34C-E5F6-F844-981C-8AD19D1D94A1}"/>
                  </a:ext>
                </a:extLst>
              </p:cNvPr>
              <p:cNvSpPr txBox="1"/>
              <p:nvPr/>
            </p:nvSpPr>
            <p:spPr>
              <a:xfrm>
                <a:off x="5673697" y="3499734"/>
                <a:ext cx="7027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𝛽</m:t>
                          </m:r>
                        </m:e>
                        <m:sub>
                          <m:r>
                            <a:rPr lang="en-US" b="0" i="1" dirty="0" smtClean="0">
                              <a:latin typeface="Cambria Math" panose="02040503050406030204" pitchFamily="18" charset="0"/>
                            </a:rPr>
                            <m:t>0</m:t>
                          </m:r>
                        </m:sub>
                      </m:sSub>
                    </m:oMath>
                  </m:oMathPara>
                </a14:m>
                <a:endParaRPr lang="en-US" baseline="-25000" dirty="0"/>
              </a:p>
            </p:txBody>
          </p:sp>
        </mc:Choice>
        <mc:Fallback xmlns="">
          <p:sp>
            <p:nvSpPr>
              <p:cNvPr id="38" name="TextBox 37">
                <a:extLst>
                  <a:ext uri="{FF2B5EF4-FFF2-40B4-BE49-F238E27FC236}">
                    <a16:creationId xmlns:a16="http://schemas.microsoft.com/office/drawing/2014/main" id="{0194B34C-E5F6-F844-981C-8AD19D1D94A1}"/>
                  </a:ext>
                </a:extLst>
              </p:cNvPr>
              <p:cNvSpPr txBox="1">
                <a:spLocks noRot="1" noChangeAspect="1" noMove="1" noResize="1" noEditPoints="1" noAdjustHandles="1" noChangeArrowheads="1" noChangeShapeType="1" noTextEdit="1"/>
              </p:cNvSpPr>
              <p:nvPr/>
            </p:nvSpPr>
            <p:spPr>
              <a:xfrm>
                <a:off x="5673697" y="3499734"/>
                <a:ext cx="702780" cy="369332"/>
              </a:xfrm>
              <a:prstGeom prst="rect">
                <a:avLst/>
              </a:prstGeom>
              <a:blipFill>
                <a:blip r:embed="rId3"/>
                <a:stretch>
                  <a:fillRect b="-13793"/>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EF971BDB-1857-3A41-A45E-47C1697B804E}"/>
              </a:ext>
            </a:extLst>
          </p:cNvPr>
          <p:cNvCxnSpPr>
            <a:cxnSpLocks/>
          </p:cNvCxnSpPr>
          <p:nvPr/>
        </p:nvCxnSpPr>
        <p:spPr>
          <a:xfrm>
            <a:off x="6025087" y="3898710"/>
            <a:ext cx="0" cy="275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6798447-54D3-4B46-8AE1-861E3C2BB7BF}"/>
                  </a:ext>
                </a:extLst>
              </p:cNvPr>
              <p:cNvSpPr txBox="1"/>
              <p:nvPr/>
            </p:nvSpPr>
            <p:spPr>
              <a:xfrm>
                <a:off x="1708042" y="1371600"/>
                <a:ext cx="6006516" cy="492443"/>
              </a:xfrm>
              <a:prstGeom prst="rect">
                <a:avLst/>
              </a:prstGeom>
              <a:noFill/>
            </p:spPr>
            <p:txBody>
              <a:bodyPr wrap="none" lIns="0" tIns="0" rIns="0" bIns="0" rtlCol="0">
                <a:spAutoFit/>
              </a:bodyPr>
              <a:lstStyle/>
              <a:p>
                <a14:m>
                  <m:oMath xmlns:m="http://schemas.openxmlformats.org/officeDocument/2006/math">
                    <m:r>
                      <a:rPr lang="en-US" sz="3200" b="0" i="1" smtClean="0">
                        <a:latin typeface="Cambria Math" panose="02040503050406030204" pitchFamily="18" charset="0"/>
                      </a:rPr>
                      <m:t>𝑦</m:t>
                    </m:r>
                    <m:r>
                      <a:rPr lang="en-US" sz="3200" b="0" i="1" baseline="-25000" smtClean="0">
                        <a:latin typeface="Cambria Math" panose="02040503050406030204" pitchFamily="18" charset="0"/>
                      </a:rPr>
                      <m:t>𝑡</m:t>
                    </m:r>
                    <m:r>
                      <a:rPr lang="en-US" sz="3200" b="0" i="1" smtClean="0">
                        <a:latin typeface="Cambria Math" panose="02040503050406030204" pitchFamily="18" charset="0"/>
                      </a:rPr>
                      <m:t>=</m:t>
                    </m:r>
                    <m:sSub>
                      <m:sSubPr>
                        <m:ctrlPr>
                          <a:rPr lang="en-US" sz="3200" i="1" dirty="0">
                            <a:latin typeface="Cambria Math" panose="02040503050406030204" pitchFamily="18" charset="0"/>
                          </a:rPr>
                        </m:ctrlPr>
                      </m:sSubPr>
                      <m:e>
                        <m:r>
                          <a:rPr lang="en-US" sz="3200" i="1" dirty="0">
                            <a:latin typeface="Cambria Math" panose="02040503050406030204" pitchFamily="18" charset="0"/>
                            <a:ea typeface="Cambria Math" panose="02040503050406030204" pitchFamily="18" charset="0"/>
                          </a:rPr>
                          <m:t>𝛽</m:t>
                        </m:r>
                      </m:e>
                      <m:sub>
                        <m:r>
                          <a:rPr lang="en-US" sz="3200" i="1" dirty="0">
                            <a:latin typeface="Cambria Math" panose="02040503050406030204" pitchFamily="18" charset="0"/>
                          </a:rPr>
                          <m:t>0</m:t>
                        </m:r>
                      </m:sub>
                    </m:sSub>
                  </m:oMath>
                </a14:m>
                <a:r>
                  <a:rPr lang="en-US" sz="3200" dirty="0"/>
                  <a:t>+ </a:t>
                </a:r>
                <a14:m>
                  <m:oMath xmlns:m="http://schemas.openxmlformats.org/officeDocument/2006/math">
                    <m:sSub>
                      <m:sSubPr>
                        <m:ctrlPr>
                          <a:rPr lang="en-US" sz="3200" i="1" dirty="0">
                            <a:latin typeface="Cambria Math" panose="02040503050406030204" pitchFamily="18" charset="0"/>
                          </a:rPr>
                        </m:ctrlPr>
                      </m:sSubPr>
                      <m:e>
                        <m:r>
                          <a:rPr lang="en-US" sz="3200" i="1" dirty="0">
                            <a:latin typeface="Cambria Math" panose="02040503050406030204" pitchFamily="18" charset="0"/>
                            <a:ea typeface="Cambria Math" panose="02040503050406030204" pitchFamily="18" charset="0"/>
                          </a:rPr>
                          <m:t>𝛽</m:t>
                        </m:r>
                      </m:e>
                      <m:sub>
                        <m:r>
                          <a:rPr lang="en-US" sz="3200" b="0" i="1" dirty="0" smtClean="0">
                            <a:latin typeface="Cambria Math" panose="02040503050406030204" pitchFamily="18" charset="0"/>
                            <a:ea typeface="Cambria Math" panose="02040503050406030204" pitchFamily="18" charset="0"/>
                          </a:rPr>
                          <m:t>1</m:t>
                        </m:r>
                      </m:sub>
                    </m:sSub>
                    <m:r>
                      <m:rPr>
                        <m:nor/>
                      </m:rPr>
                      <a:rPr lang="en-US" sz="3200" b="0" i="0" dirty="0" smtClean="0">
                        <a:latin typeface="Cambria Math" panose="02040503050406030204" pitchFamily="18" charset="0"/>
                      </a:rPr>
                      <m:t>y</m:t>
                    </m:r>
                    <m:r>
                      <m:rPr>
                        <m:nor/>
                      </m:rPr>
                      <a:rPr lang="en-US" sz="3200" b="0" i="0" baseline="-25000" dirty="0" smtClean="0">
                        <a:latin typeface="Cambria Math" panose="02040503050406030204" pitchFamily="18" charset="0"/>
                      </a:rPr>
                      <m:t>t</m:t>
                    </m:r>
                    <m:r>
                      <m:rPr>
                        <m:nor/>
                      </m:rPr>
                      <a:rPr lang="en-US" sz="3200" b="0" i="0" baseline="-25000" dirty="0" smtClean="0">
                        <a:latin typeface="Cambria Math" panose="02040503050406030204" pitchFamily="18" charset="0"/>
                      </a:rPr>
                      <m:t>−1</m:t>
                    </m:r>
                    <m:r>
                      <m:rPr>
                        <m:nor/>
                      </m:rPr>
                      <a:rPr lang="en-US" sz="3200" dirty="0"/>
                      <m:t>+ </m:t>
                    </m:r>
                    <m:sSub>
                      <m:sSubPr>
                        <m:ctrlPr>
                          <a:rPr lang="en-US" sz="3200" i="1" dirty="0">
                            <a:latin typeface="Cambria Math" panose="02040503050406030204" pitchFamily="18" charset="0"/>
                          </a:rPr>
                        </m:ctrlPr>
                      </m:sSubPr>
                      <m:e>
                        <m:r>
                          <a:rPr lang="en-US" sz="3200" i="1" dirty="0">
                            <a:latin typeface="Cambria Math" panose="02040503050406030204" pitchFamily="18" charset="0"/>
                            <a:ea typeface="Cambria Math" panose="02040503050406030204" pitchFamily="18" charset="0"/>
                          </a:rPr>
                          <m:t>𝛽</m:t>
                        </m:r>
                      </m:e>
                      <m:sub>
                        <m:r>
                          <a:rPr lang="en-US" sz="3200" b="0" i="1" dirty="0" smtClean="0">
                            <a:latin typeface="Cambria Math" panose="02040503050406030204" pitchFamily="18" charset="0"/>
                            <a:ea typeface="Cambria Math" panose="02040503050406030204" pitchFamily="18" charset="0"/>
                          </a:rPr>
                          <m:t>2</m:t>
                        </m:r>
                      </m:sub>
                    </m:sSub>
                    <m:r>
                      <m:rPr>
                        <m:nor/>
                      </m:rPr>
                      <a:rPr lang="en-US" sz="3200" b="0" i="0" dirty="0" smtClean="0">
                        <a:latin typeface="Cambria Math" panose="02040503050406030204" pitchFamily="18" charset="0"/>
                        <a:ea typeface="Cambria Math" panose="02040503050406030204" pitchFamily="18" charset="0"/>
                      </a:rPr>
                      <m:t>y</m:t>
                    </m:r>
                    <m:r>
                      <m:rPr>
                        <m:nor/>
                      </m:rPr>
                      <a:rPr lang="en-US" sz="3200" b="0" i="0" baseline="-25000" dirty="0" smtClean="0">
                        <a:latin typeface="Cambria Math" panose="02040503050406030204" pitchFamily="18" charset="0"/>
                      </a:rPr>
                      <m:t>t</m:t>
                    </m:r>
                    <m:r>
                      <m:rPr>
                        <m:nor/>
                      </m:rPr>
                      <a:rPr lang="en-US" sz="3200" b="0" i="0" baseline="-25000" dirty="0" smtClean="0">
                        <a:latin typeface="Cambria Math" panose="02040503050406030204" pitchFamily="18" charset="0"/>
                      </a:rPr>
                      <m:t>−2</m:t>
                    </m:r>
                    <m:r>
                      <m:rPr>
                        <m:nor/>
                      </m:rPr>
                      <a:rPr lang="en-US" sz="3200" dirty="0"/>
                      <m:t>+ </m:t>
                    </m:r>
                    <m:sSub>
                      <m:sSubPr>
                        <m:ctrlPr>
                          <a:rPr lang="en-US" sz="3200" i="1" dirty="0">
                            <a:latin typeface="Cambria Math" panose="02040503050406030204" pitchFamily="18" charset="0"/>
                          </a:rPr>
                        </m:ctrlPr>
                      </m:sSubPr>
                      <m:e>
                        <m:r>
                          <a:rPr lang="en-US" sz="3200" i="1" dirty="0">
                            <a:latin typeface="Cambria Math" panose="02040503050406030204" pitchFamily="18" charset="0"/>
                            <a:ea typeface="Cambria Math" panose="02040503050406030204" pitchFamily="18" charset="0"/>
                          </a:rPr>
                          <m:t>𝛽</m:t>
                        </m:r>
                      </m:e>
                      <m:sub>
                        <m:r>
                          <a:rPr lang="en-US" sz="3200" b="0" i="1" dirty="0" smtClean="0">
                            <a:latin typeface="Cambria Math" panose="02040503050406030204" pitchFamily="18" charset="0"/>
                            <a:ea typeface="Cambria Math" panose="02040503050406030204" pitchFamily="18" charset="0"/>
                          </a:rPr>
                          <m:t>3</m:t>
                        </m:r>
                      </m:sub>
                    </m:sSub>
                    <m:r>
                      <m:rPr>
                        <m:nor/>
                      </m:rPr>
                      <a:rPr lang="en-US" sz="3200" b="0" i="0" dirty="0" smtClean="0">
                        <a:latin typeface="Cambria Math" panose="02040503050406030204" pitchFamily="18" charset="0"/>
                        <a:ea typeface="Cambria Math" panose="02040503050406030204" pitchFamily="18" charset="0"/>
                      </a:rPr>
                      <m:t>y</m:t>
                    </m:r>
                    <m:r>
                      <m:rPr>
                        <m:nor/>
                      </m:rPr>
                      <a:rPr lang="en-US" sz="3200" baseline="-25000" dirty="0">
                        <a:latin typeface="Cambria Math" panose="02040503050406030204" pitchFamily="18" charset="0"/>
                      </a:rPr>
                      <m:t>t</m:t>
                    </m:r>
                    <m:r>
                      <m:rPr>
                        <m:nor/>
                      </m:rPr>
                      <a:rPr lang="en-US" sz="3200" baseline="-25000" dirty="0">
                        <a:latin typeface="Cambria Math" panose="02040503050406030204" pitchFamily="18" charset="0"/>
                      </a:rPr>
                      <m:t>−</m:t>
                    </m:r>
                    <m:r>
                      <a:rPr lang="en-US" sz="3200" b="0" i="1" baseline="-25000" dirty="0" smtClean="0">
                        <a:latin typeface="Cambria Math" panose="02040503050406030204" pitchFamily="18" charset="0"/>
                      </a:rPr>
                      <m:t>3</m:t>
                    </m:r>
                    <m:r>
                      <a:rPr lang="en-US" sz="3200" b="0" i="1" dirty="0" smtClean="0">
                        <a:latin typeface="Cambria Math" panose="02040503050406030204" pitchFamily="18" charset="0"/>
                      </a:rPr>
                      <m:t>+</m:t>
                    </m:r>
                    <m:r>
                      <a:rPr lang="en-US" sz="3200" b="0" i="1" dirty="0" smtClean="0">
                        <a:latin typeface="Cambria Math" panose="02040503050406030204" pitchFamily="18" charset="0"/>
                        <a:ea typeface="Cambria Math" panose="02040503050406030204" pitchFamily="18" charset="0"/>
                      </a:rPr>
                      <m:t>𝜀</m:t>
                    </m:r>
                  </m:oMath>
                </a14:m>
                <a:endParaRPr lang="en-US" sz="3200" dirty="0"/>
              </a:p>
            </p:txBody>
          </p:sp>
        </mc:Choice>
        <mc:Fallback xmlns="">
          <p:sp>
            <p:nvSpPr>
              <p:cNvPr id="18" name="TextBox 17">
                <a:extLst>
                  <a:ext uri="{FF2B5EF4-FFF2-40B4-BE49-F238E27FC236}">
                    <a16:creationId xmlns:a16="http://schemas.microsoft.com/office/drawing/2014/main" id="{56798447-54D3-4B46-8AE1-861E3C2BB7BF}"/>
                  </a:ext>
                </a:extLst>
              </p:cNvPr>
              <p:cNvSpPr txBox="1">
                <a:spLocks noRot="1" noChangeAspect="1" noMove="1" noResize="1" noEditPoints="1" noAdjustHandles="1" noChangeArrowheads="1" noChangeShapeType="1" noTextEdit="1"/>
              </p:cNvSpPr>
              <p:nvPr/>
            </p:nvSpPr>
            <p:spPr>
              <a:xfrm>
                <a:off x="1708042" y="1371600"/>
                <a:ext cx="6006516" cy="492443"/>
              </a:xfrm>
              <a:prstGeom prst="rect">
                <a:avLst/>
              </a:prstGeom>
              <a:blipFill>
                <a:blip r:embed="rId4"/>
                <a:stretch>
                  <a:fillRect l="-2110" t="-25641" r="-422" b="-46154"/>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2E7D103-AA15-6247-A41E-3A5CBFAC79F5}"/>
              </a:ext>
            </a:extLst>
          </p:cNvPr>
          <p:cNvSpPr txBox="1"/>
          <p:nvPr/>
        </p:nvSpPr>
        <p:spPr>
          <a:xfrm>
            <a:off x="5089663" y="5060139"/>
            <a:ext cx="3200400" cy="369332"/>
          </a:xfrm>
          <a:prstGeom prst="rect">
            <a:avLst/>
          </a:prstGeom>
          <a:noFill/>
        </p:spPr>
        <p:txBody>
          <a:bodyPr wrap="square" rtlCol="0">
            <a:spAutoFit/>
          </a:bodyPr>
          <a:lstStyle/>
          <a:p>
            <a:pPr algn="ctr"/>
            <a:r>
              <a:rPr lang="en-US" dirty="0"/>
              <a:t>Linear Activation Function </a:t>
            </a:r>
          </a:p>
        </p:txBody>
      </p:sp>
      <p:pic>
        <p:nvPicPr>
          <p:cNvPr id="21" name="Picture 20">
            <a:extLst>
              <a:ext uri="{FF2B5EF4-FFF2-40B4-BE49-F238E27FC236}">
                <a16:creationId xmlns:a16="http://schemas.microsoft.com/office/drawing/2014/main" id="{271621F0-AC6E-0249-B180-F41B0DB683EC}"/>
              </a:ext>
            </a:extLst>
          </p:cNvPr>
          <p:cNvPicPr>
            <a:picLocks noChangeAspect="1"/>
          </p:cNvPicPr>
          <p:nvPr/>
        </p:nvPicPr>
        <p:blipFill>
          <a:blip r:embed="rId5"/>
          <a:stretch>
            <a:fillRect/>
          </a:stretch>
        </p:blipFill>
        <p:spPr>
          <a:xfrm>
            <a:off x="5758938" y="5512039"/>
            <a:ext cx="1835150" cy="1195179"/>
          </a:xfrm>
          <a:prstGeom prst="rect">
            <a:avLst/>
          </a:prstGeom>
        </p:spPr>
      </p:pic>
      <p:cxnSp>
        <p:nvCxnSpPr>
          <p:cNvPr id="46" name="Straight Arrow Connector 45">
            <a:extLst>
              <a:ext uri="{FF2B5EF4-FFF2-40B4-BE49-F238E27FC236}">
                <a16:creationId xmlns:a16="http://schemas.microsoft.com/office/drawing/2014/main" id="{A67A34B4-59A6-CC4A-A8DD-64A559F63ADA}"/>
              </a:ext>
            </a:extLst>
          </p:cNvPr>
          <p:cNvCxnSpPr>
            <a:cxnSpLocks/>
          </p:cNvCxnSpPr>
          <p:nvPr/>
        </p:nvCxnSpPr>
        <p:spPr>
          <a:xfrm flipV="1">
            <a:off x="6652176" y="4724400"/>
            <a:ext cx="0" cy="401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F42DC998-5947-F342-BC47-C4B39887B612}"/>
              </a:ext>
            </a:extLst>
          </p:cNvPr>
          <p:cNvPicPr>
            <a:picLocks noChangeAspect="1"/>
          </p:cNvPicPr>
          <p:nvPr/>
        </p:nvPicPr>
        <p:blipFill>
          <a:blip r:embed="rId5"/>
          <a:stretch>
            <a:fillRect/>
          </a:stretch>
        </p:blipFill>
        <p:spPr>
          <a:xfrm>
            <a:off x="6461047" y="4506875"/>
            <a:ext cx="334005" cy="217525"/>
          </a:xfrm>
          <a:prstGeom prst="rect">
            <a:avLst/>
          </a:prstGeom>
        </p:spPr>
      </p:pic>
      <p:sp>
        <p:nvSpPr>
          <p:cNvPr id="22" name="Oval 21">
            <a:extLst>
              <a:ext uri="{FF2B5EF4-FFF2-40B4-BE49-F238E27FC236}">
                <a16:creationId xmlns:a16="http://schemas.microsoft.com/office/drawing/2014/main" id="{B1E4BF44-6D16-A34B-BF95-ECC9DACAA818}"/>
              </a:ext>
            </a:extLst>
          </p:cNvPr>
          <p:cNvSpPr/>
          <p:nvPr/>
        </p:nvSpPr>
        <p:spPr>
          <a:xfrm>
            <a:off x="1362933" y="2667000"/>
            <a:ext cx="1020417" cy="992257"/>
          </a:xfrm>
          <a:prstGeom prst="ellipse">
            <a:avLst/>
          </a:prstGeom>
          <a:solidFill>
            <a:srgbClr val="4F81BD">
              <a:alpha val="6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3" name="Oval 22">
            <a:extLst>
              <a:ext uri="{FF2B5EF4-FFF2-40B4-BE49-F238E27FC236}">
                <a16:creationId xmlns:a16="http://schemas.microsoft.com/office/drawing/2014/main" id="{D6CA02BF-38AD-0F48-B4EA-0D5B289C7CF6}"/>
              </a:ext>
            </a:extLst>
          </p:cNvPr>
          <p:cNvSpPr/>
          <p:nvPr/>
        </p:nvSpPr>
        <p:spPr>
          <a:xfrm>
            <a:off x="1362933" y="5119298"/>
            <a:ext cx="1020417" cy="992257"/>
          </a:xfrm>
          <a:prstGeom prst="ellipse">
            <a:avLst/>
          </a:prstGeom>
          <a:solidFill>
            <a:srgbClr val="4F81BD">
              <a:alpha val="6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4" name="TextBox 23">
            <a:extLst>
              <a:ext uri="{FF2B5EF4-FFF2-40B4-BE49-F238E27FC236}">
                <a16:creationId xmlns:a16="http://schemas.microsoft.com/office/drawing/2014/main" id="{1232C210-9E8F-274C-A2E6-719920C0B033}"/>
              </a:ext>
            </a:extLst>
          </p:cNvPr>
          <p:cNvSpPr txBox="1"/>
          <p:nvPr/>
        </p:nvSpPr>
        <p:spPr>
          <a:xfrm>
            <a:off x="308755" y="4222428"/>
            <a:ext cx="533400" cy="369332"/>
          </a:xfrm>
          <a:prstGeom prst="rect">
            <a:avLst/>
          </a:prstGeom>
          <a:noFill/>
        </p:spPr>
        <p:txBody>
          <a:bodyPr wrap="square" rtlCol="0">
            <a:spAutoFit/>
          </a:bodyPr>
          <a:lstStyle/>
          <a:p>
            <a:r>
              <a:rPr lang="en-US" dirty="0"/>
              <a:t>y</a:t>
            </a:r>
            <a:r>
              <a:rPr lang="en-US" baseline="-25000" dirty="0"/>
              <a:t>t-2</a:t>
            </a:r>
          </a:p>
        </p:txBody>
      </p:sp>
      <p:cxnSp>
        <p:nvCxnSpPr>
          <p:cNvPr id="25" name="Straight Arrow Connector 24">
            <a:extLst>
              <a:ext uri="{FF2B5EF4-FFF2-40B4-BE49-F238E27FC236}">
                <a16:creationId xmlns:a16="http://schemas.microsoft.com/office/drawing/2014/main" id="{9D9ED43A-C505-A043-BBE9-C9FC5FFF37BB}"/>
              </a:ext>
            </a:extLst>
          </p:cNvPr>
          <p:cNvCxnSpPr>
            <a:stCxn id="24" idx="3"/>
          </p:cNvCxnSpPr>
          <p:nvPr/>
        </p:nvCxnSpPr>
        <p:spPr>
          <a:xfrm>
            <a:off x="842155" y="4407094"/>
            <a:ext cx="381000" cy="5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5602E5C-70B6-BA41-9177-DE28CDA34635}"/>
              </a:ext>
            </a:extLst>
          </p:cNvPr>
          <p:cNvSpPr txBox="1"/>
          <p:nvPr/>
        </p:nvSpPr>
        <p:spPr>
          <a:xfrm>
            <a:off x="304800" y="5499478"/>
            <a:ext cx="533400" cy="369332"/>
          </a:xfrm>
          <a:prstGeom prst="rect">
            <a:avLst/>
          </a:prstGeom>
          <a:noFill/>
        </p:spPr>
        <p:txBody>
          <a:bodyPr wrap="square" rtlCol="0">
            <a:spAutoFit/>
          </a:bodyPr>
          <a:lstStyle/>
          <a:p>
            <a:r>
              <a:rPr lang="en-US" dirty="0"/>
              <a:t>y</a:t>
            </a:r>
            <a:r>
              <a:rPr lang="en-US" baseline="-25000" dirty="0"/>
              <a:t>t-3</a:t>
            </a:r>
          </a:p>
        </p:txBody>
      </p:sp>
      <p:cxnSp>
        <p:nvCxnSpPr>
          <p:cNvPr id="27" name="Straight Arrow Connector 26">
            <a:extLst>
              <a:ext uri="{FF2B5EF4-FFF2-40B4-BE49-F238E27FC236}">
                <a16:creationId xmlns:a16="http://schemas.microsoft.com/office/drawing/2014/main" id="{B922B625-DDE3-8940-8BC0-9C38BA4A5DB6}"/>
              </a:ext>
            </a:extLst>
          </p:cNvPr>
          <p:cNvCxnSpPr>
            <a:stCxn id="26" idx="3"/>
          </p:cNvCxnSpPr>
          <p:nvPr/>
        </p:nvCxnSpPr>
        <p:spPr>
          <a:xfrm>
            <a:off x="838200" y="5684144"/>
            <a:ext cx="381000" cy="5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2E1FF77-F53C-BB4C-AFBB-8A9FEE113240}"/>
              </a:ext>
            </a:extLst>
          </p:cNvPr>
          <p:cNvCxnSpPr>
            <a:cxnSpLocks/>
          </p:cNvCxnSpPr>
          <p:nvPr/>
        </p:nvCxnSpPr>
        <p:spPr>
          <a:xfrm>
            <a:off x="2527083" y="3178560"/>
            <a:ext cx="3498004" cy="1052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A1010C0-61F0-C748-8059-6BDA131FEF92}"/>
              </a:ext>
            </a:extLst>
          </p:cNvPr>
          <p:cNvCxnSpPr>
            <a:cxnSpLocks/>
          </p:cNvCxnSpPr>
          <p:nvPr/>
        </p:nvCxnSpPr>
        <p:spPr>
          <a:xfrm flipV="1">
            <a:off x="2527083" y="4433072"/>
            <a:ext cx="3498004" cy="115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B19A537-A048-AE47-A435-34C585E72F2A}"/>
                  </a:ext>
                </a:extLst>
              </p:cNvPr>
              <p:cNvSpPr txBox="1"/>
              <p:nvPr/>
            </p:nvSpPr>
            <p:spPr>
              <a:xfrm>
                <a:off x="3797004" y="3981172"/>
                <a:ext cx="7027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𝛽</m:t>
                          </m:r>
                        </m:e>
                        <m:sub>
                          <m:r>
                            <a:rPr lang="en-US" b="0" i="1" dirty="0" smtClean="0">
                              <a:latin typeface="Cambria Math" panose="02040503050406030204" pitchFamily="18" charset="0"/>
                            </a:rPr>
                            <m:t>2</m:t>
                          </m:r>
                        </m:sub>
                      </m:sSub>
                    </m:oMath>
                  </m:oMathPara>
                </a14:m>
                <a:endParaRPr lang="en-US" baseline="-25000" dirty="0"/>
              </a:p>
            </p:txBody>
          </p:sp>
        </mc:Choice>
        <mc:Fallback xmlns="">
          <p:sp>
            <p:nvSpPr>
              <p:cNvPr id="35" name="TextBox 34">
                <a:extLst>
                  <a:ext uri="{FF2B5EF4-FFF2-40B4-BE49-F238E27FC236}">
                    <a16:creationId xmlns:a16="http://schemas.microsoft.com/office/drawing/2014/main" id="{9B19A537-A048-AE47-A435-34C585E72F2A}"/>
                  </a:ext>
                </a:extLst>
              </p:cNvPr>
              <p:cNvSpPr txBox="1">
                <a:spLocks noRot="1" noChangeAspect="1" noMove="1" noResize="1" noEditPoints="1" noAdjustHandles="1" noChangeArrowheads="1" noChangeShapeType="1" noTextEdit="1"/>
              </p:cNvSpPr>
              <p:nvPr/>
            </p:nvSpPr>
            <p:spPr>
              <a:xfrm>
                <a:off x="3797004" y="3981172"/>
                <a:ext cx="702780" cy="369332"/>
              </a:xfrm>
              <a:prstGeom prst="rect">
                <a:avLst/>
              </a:prstGeom>
              <a:blipFill>
                <a:blip r:embed="rId6"/>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2BDD7D0-8744-3E46-AF41-B45BB8458A74}"/>
                  </a:ext>
                </a:extLst>
              </p:cNvPr>
              <p:cNvSpPr txBox="1"/>
              <p:nvPr/>
            </p:nvSpPr>
            <p:spPr>
              <a:xfrm rot="20333488">
                <a:off x="3747097" y="4686867"/>
                <a:ext cx="7027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𝛽</m:t>
                          </m:r>
                        </m:e>
                        <m:sub>
                          <m:r>
                            <a:rPr lang="en-US" b="0" i="1" dirty="0" smtClean="0">
                              <a:latin typeface="Cambria Math" panose="02040503050406030204" pitchFamily="18" charset="0"/>
                            </a:rPr>
                            <m:t>3</m:t>
                          </m:r>
                        </m:sub>
                      </m:sSub>
                    </m:oMath>
                  </m:oMathPara>
                </a14:m>
                <a:endParaRPr lang="en-US" baseline="-25000" dirty="0"/>
              </a:p>
            </p:txBody>
          </p:sp>
        </mc:Choice>
        <mc:Fallback xmlns="">
          <p:sp>
            <p:nvSpPr>
              <p:cNvPr id="36" name="TextBox 35">
                <a:extLst>
                  <a:ext uri="{FF2B5EF4-FFF2-40B4-BE49-F238E27FC236}">
                    <a16:creationId xmlns:a16="http://schemas.microsoft.com/office/drawing/2014/main" id="{D2BDD7D0-8744-3E46-AF41-B45BB8458A74}"/>
                  </a:ext>
                </a:extLst>
              </p:cNvPr>
              <p:cNvSpPr txBox="1">
                <a:spLocks noRot="1" noChangeAspect="1" noMove="1" noResize="1" noEditPoints="1" noAdjustHandles="1" noChangeArrowheads="1" noChangeShapeType="1" noTextEdit="1"/>
              </p:cNvSpPr>
              <p:nvPr/>
            </p:nvSpPr>
            <p:spPr>
              <a:xfrm rot="20333488">
                <a:off x="3747097" y="4686867"/>
                <a:ext cx="702780"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040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par>
                                <p:cTn id="67" presetID="10" presetClass="entr" presetSubtype="0"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par>
                                <p:cTn id="79" presetID="10" presetClass="entr" presetSubtype="0" fill="hold"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500"/>
                                        <p:tgtEl>
                                          <p:spTgt spid="27"/>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67"/>
                                        </p:tgtEl>
                                        <p:attrNameLst>
                                          <p:attrName>style.visibility</p:attrName>
                                        </p:attrNameLst>
                                      </p:cBhvr>
                                      <p:to>
                                        <p:strVal val="visible"/>
                                      </p:to>
                                    </p:set>
                                    <p:animEffect transition="in" filter="fade">
                                      <p:cBhvr>
                                        <p:cTn id="8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45" grpId="0"/>
      <p:bldP spid="49" grpId="0" animBg="1"/>
      <p:bldP spid="67" grpId="0"/>
      <p:bldP spid="37" grpId="0"/>
      <p:bldP spid="38" grpId="0"/>
      <p:bldP spid="20" grpId="0"/>
      <p:bldP spid="22" grpId="0" animBg="1"/>
      <p:bldP spid="23" grpId="0" animBg="1"/>
      <p:bldP spid="24" grpId="0"/>
      <p:bldP spid="26" grpId="0"/>
      <p:bldP spid="35"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79C49-86C2-EB4E-8A09-23609D8A77E9}"/>
              </a:ext>
            </a:extLst>
          </p:cNvPr>
          <p:cNvSpPr>
            <a:spLocks noGrp="1"/>
          </p:cNvSpPr>
          <p:nvPr>
            <p:ph type="title"/>
          </p:nvPr>
        </p:nvSpPr>
        <p:spPr/>
        <p:txBody>
          <a:bodyPr/>
          <a:lstStyle/>
          <a:p>
            <a:r>
              <a:rPr lang="en-US" dirty="0"/>
              <a:t>What if?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3CAAD8-7684-2648-90E0-664C19339368}"/>
                  </a:ext>
                </a:extLst>
              </p:cNvPr>
              <p:cNvSpPr>
                <a:spLocks noGrp="1"/>
              </p:cNvSpPr>
              <p:nvPr>
                <p:ph idx="1"/>
              </p:nvPr>
            </p:nvSpPr>
            <p:spPr/>
            <p:txBody>
              <a:bodyPr/>
              <a:lstStyle/>
              <a:p>
                <a:pPr marL="0" indent="0" algn="ctr">
                  <a:buNone/>
                </a:pPr>
                <a:r>
                  <a:rPr lang="en-US" dirty="0"/>
                  <a:t>What if the relationship between </a:t>
                </a:r>
                <a:r>
                  <a:rPr lang="en-US" dirty="0" err="1"/>
                  <a:t>y</a:t>
                </a:r>
                <a:r>
                  <a:rPr lang="en-US" baseline="-25000" dirty="0" err="1"/>
                  <a:t>t</a:t>
                </a:r>
                <a:r>
                  <a:rPr lang="en-US" dirty="0"/>
                  <a:t> and the past is non-linear?</a:t>
                </a:r>
              </a:p>
              <a:p>
                <a:pPr marL="0" indent="0" algn="ctr">
                  <a:buNone/>
                </a:pPr>
                <a:endParaRPr lang="en-US" sz="2000" dirty="0"/>
              </a:p>
              <a:p>
                <a:pPr marL="0" indent="0" algn="ctr">
                  <a:buNone/>
                </a:pPr>
                <a:r>
                  <a:rPr lang="en-US" dirty="0"/>
                  <a:t>Example: </a:t>
                </a:r>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𝛽</m:t>
                          </m:r>
                          <m:r>
                            <a:rPr lang="en-US" b="0" i="1" baseline="-25000" smtClean="0">
                              <a:latin typeface="Cambria Math" panose="02040503050406030204" pitchFamily="18" charset="0"/>
                              <a:ea typeface="Cambria Math" panose="02040503050406030204" pitchFamily="18" charset="0"/>
                            </a:rPr>
                            <m:t>0</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−1</m:t>
                              </m:r>
                            </m:sub>
                          </m:sSub>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−2</m:t>
                              </m:r>
                            </m:sub>
                          </m:sSub>
                        </m:sup>
                      </m:sSup>
                    </m:oMath>
                  </m:oMathPara>
                </a14:m>
                <a:endParaRPr lang="en-US" dirty="0"/>
              </a:p>
              <a:p>
                <a:pPr marL="0" indent="0">
                  <a:buNone/>
                </a:pPr>
                <a:endParaRPr lang="en-US" dirty="0"/>
              </a:p>
              <a:p>
                <a:pPr marL="0" indent="0">
                  <a:buNone/>
                </a:pPr>
                <a:endParaRPr lang="en-US" dirty="0"/>
              </a:p>
              <a:p>
                <a:pPr marL="0" indent="0" algn="ctr">
                  <a:buNone/>
                </a:pPr>
                <a:r>
                  <a:rPr lang="en-US" sz="2400" dirty="0"/>
                  <a:t>It can be shown that a neural net with one hidden layer can approximate any continuous function.</a:t>
                </a:r>
              </a:p>
            </p:txBody>
          </p:sp>
        </mc:Choice>
        <mc:Fallback xmlns="">
          <p:sp>
            <p:nvSpPr>
              <p:cNvPr id="3" name="Content Placeholder 2">
                <a:extLst>
                  <a:ext uri="{FF2B5EF4-FFF2-40B4-BE49-F238E27FC236}">
                    <a16:creationId xmlns:a16="http://schemas.microsoft.com/office/drawing/2014/main" id="{873CAAD8-7684-2648-90E0-664C19339368}"/>
                  </a:ext>
                </a:extLst>
              </p:cNvPr>
              <p:cNvSpPr>
                <a:spLocks noGrp="1" noRot="1" noChangeAspect="1" noMove="1" noResize="1" noEditPoints="1" noAdjustHandles="1" noChangeArrowheads="1" noChangeShapeType="1" noTextEdit="1"/>
              </p:cNvSpPr>
              <p:nvPr>
                <p:ph idx="1"/>
              </p:nvPr>
            </p:nvSpPr>
            <p:spPr>
              <a:blipFill>
                <a:blip r:embed="rId2"/>
                <a:stretch>
                  <a:fillRect l="-772" t="-1401" r="-1698" b="-9804"/>
                </a:stretch>
              </a:blipFill>
            </p:spPr>
            <p:txBody>
              <a:bodyPr/>
              <a:lstStyle/>
              <a:p>
                <a:r>
                  <a:rPr lang="en-US">
                    <a:noFill/>
                  </a:rPr>
                  <a:t> </a:t>
                </a:r>
              </a:p>
            </p:txBody>
          </p:sp>
        </mc:Fallback>
      </mc:AlternateContent>
    </p:spTree>
    <p:extLst>
      <p:ext uri="{BB962C8B-B14F-4D97-AF65-F5344CB8AC3E}">
        <p14:creationId xmlns:p14="http://schemas.microsoft.com/office/powerpoint/2010/main" val="254419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BB4D8-AF7B-4447-BAD0-F13F795BEF8B}"/>
              </a:ext>
            </a:extLst>
          </p:cNvPr>
          <p:cNvSpPr>
            <a:spLocks noGrp="1"/>
          </p:cNvSpPr>
          <p:nvPr>
            <p:ph type="title"/>
          </p:nvPr>
        </p:nvSpPr>
        <p:spPr/>
        <p:txBody>
          <a:bodyPr>
            <a:normAutofit fontScale="90000"/>
          </a:bodyPr>
          <a:lstStyle/>
          <a:p>
            <a:r>
              <a:rPr lang="en-US" dirty="0"/>
              <a:t>Multilayered Perceptron (MLP)</a:t>
            </a:r>
            <a:br>
              <a:rPr lang="en-US" dirty="0"/>
            </a:br>
            <a:r>
              <a:rPr lang="en-US" dirty="0"/>
              <a:t>(The Neural Network Model)</a:t>
            </a:r>
          </a:p>
        </p:txBody>
      </p:sp>
      <p:sp>
        <p:nvSpPr>
          <p:cNvPr id="4" name="Oval 3">
            <a:extLst>
              <a:ext uri="{FF2B5EF4-FFF2-40B4-BE49-F238E27FC236}">
                <a16:creationId xmlns:a16="http://schemas.microsoft.com/office/drawing/2014/main" id="{7B875C50-49AF-CF4F-B2DE-B24E3562FBE8}"/>
              </a:ext>
            </a:extLst>
          </p:cNvPr>
          <p:cNvSpPr/>
          <p:nvPr/>
        </p:nvSpPr>
        <p:spPr>
          <a:xfrm>
            <a:off x="1523999" y="2667000"/>
            <a:ext cx="1020417" cy="992257"/>
          </a:xfrm>
          <a:prstGeom prst="ellipse">
            <a:avLst/>
          </a:prstGeom>
          <a:solidFill>
            <a:srgbClr val="4F81BD">
              <a:alpha val="6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 name="Oval 4">
            <a:extLst>
              <a:ext uri="{FF2B5EF4-FFF2-40B4-BE49-F238E27FC236}">
                <a16:creationId xmlns:a16="http://schemas.microsoft.com/office/drawing/2014/main" id="{1D1B3120-21F8-4C44-82ED-81AF26A0EFDD}"/>
              </a:ext>
            </a:extLst>
          </p:cNvPr>
          <p:cNvSpPr/>
          <p:nvPr/>
        </p:nvSpPr>
        <p:spPr>
          <a:xfrm>
            <a:off x="1523999" y="4419600"/>
            <a:ext cx="1020417" cy="992257"/>
          </a:xfrm>
          <a:prstGeom prst="ellipse">
            <a:avLst/>
          </a:prstGeom>
          <a:solidFill>
            <a:srgbClr val="4F81BD">
              <a:alpha val="6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 name="TextBox 5">
            <a:extLst>
              <a:ext uri="{FF2B5EF4-FFF2-40B4-BE49-F238E27FC236}">
                <a16:creationId xmlns:a16="http://schemas.microsoft.com/office/drawing/2014/main" id="{70E1D65C-CA80-BD44-9E62-EC073B45C619}"/>
              </a:ext>
            </a:extLst>
          </p:cNvPr>
          <p:cNvSpPr txBox="1"/>
          <p:nvPr/>
        </p:nvSpPr>
        <p:spPr>
          <a:xfrm>
            <a:off x="453887" y="1562110"/>
            <a:ext cx="1679713" cy="369332"/>
          </a:xfrm>
          <a:prstGeom prst="rect">
            <a:avLst/>
          </a:prstGeom>
          <a:noFill/>
        </p:spPr>
        <p:txBody>
          <a:bodyPr wrap="square" rtlCol="0">
            <a:spAutoFit/>
          </a:bodyPr>
          <a:lstStyle/>
          <a:p>
            <a:pPr algn="ctr"/>
            <a:r>
              <a:rPr lang="en-US" dirty="0"/>
              <a:t>Input Layer</a:t>
            </a:r>
          </a:p>
        </p:txBody>
      </p:sp>
      <p:sp>
        <p:nvSpPr>
          <p:cNvPr id="7" name="TextBox 6">
            <a:extLst>
              <a:ext uri="{FF2B5EF4-FFF2-40B4-BE49-F238E27FC236}">
                <a16:creationId xmlns:a16="http://schemas.microsoft.com/office/drawing/2014/main" id="{DF92B556-E21A-A04B-B031-A9B0384030FF}"/>
              </a:ext>
            </a:extLst>
          </p:cNvPr>
          <p:cNvSpPr txBox="1"/>
          <p:nvPr/>
        </p:nvSpPr>
        <p:spPr>
          <a:xfrm>
            <a:off x="457200" y="2743200"/>
            <a:ext cx="533400" cy="369332"/>
          </a:xfrm>
          <a:prstGeom prst="rect">
            <a:avLst/>
          </a:prstGeom>
          <a:noFill/>
        </p:spPr>
        <p:txBody>
          <a:bodyPr wrap="square" rtlCol="0">
            <a:spAutoFit/>
          </a:bodyPr>
          <a:lstStyle/>
          <a:p>
            <a:r>
              <a:rPr lang="en-US" dirty="0"/>
              <a:t>y</a:t>
            </a:r>
            <a:r>
              <a:rPr lang="en-US" baseline="-25000" dirty="0"/>
              <a:t>t-1</a:t>
            </a:r>
          </a:p>
        </p:txBody>
      </p:sp>
      <p:sp>
        <p:nvSpPr>
          <p:cNvPr id="8" name="TextBox 7">
            <a:extLst>
              <a:ext uri="{FF2B5EF4-FFF2-40B4-BE49-F238E27FC236}">
                <a16:creationId xmlns:a16="http://schemas.microsoft.com/office/drawing/2014/main" id="{2DA139DE-D0BB-C74A-93C3-F324B6D6BDB6}"/>
              </a:ext>
            </a:extLst>
          </p:cNvPr>
          <p:cNvSpPr txBox="1"/>
          <p:nvPr/>
        </p:nvSpPr>
        <p:spPr>
          <a:xfrm>
            <a:off x="453887" y="4495800"/>
            <a:ext cx="533400" cy="369332"/>
          </a:xfrm>
          <a:prstGeom prst="rect">
            <a:avLst/>
          </a:prstGeom>
          <a:noFill/>
        </p:spPr>
        <p:txBody>
          <a:bodyPr wrap="square" rtlCol="0">
            <a:spAutoFit/>
          </a:bodyPr>
          <a:lstStyle/>
          <a:p>
            <a:r>
              <a:rPr lang="en-US" dirty="0"/>
              <a:t>y</a:t>
            </a:r>
            <a:r>
              <a:rPr lang="en-US" baseline="-25000" dirty="0"/>
              <a:t>t-2</a:t>
            </a:r>
          </a:p>
        </p:txBody>
      </p:sp>
      <p:cxnSp>
        <p:nvCxnSpPr>
          <p:cNvPr id="10" name="Straight Arrow Connector 9">
            <a:extLst>
              <a:ext uri="{FF2B5EF4-FFF2-40B4-BE49-F238E27FC236}">
                <a16:creationId xmlns:a16="http://schemas.microsoft.com/office/drawing/2014/main" id="{902733BD-2611-8744-AA57-7F03D1611178}"/>
              </a:ext>
            </a:extLst>
          </p:cNvPr>
          <p:cNvCxnSpPr>
            <a:stCxn id="7" idx="3"/>
          </p:cNvCxnSpPr>
          <p:nvPr/>
        </p:nvCxnSpPr>
        <p:spPr>
          <a:xfrm>
            <a:off x="990600" y="2927866"/>
            <a:ext cx="381000" cy="5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08A7CAD-FA2B-A443-B4CE-94554FB742BF}"/>
              </a:ext>
            </a:extLst>
          </p:cNvPr>
          <p:cNvCxnSpPr/>
          <p:nvPr/>
        </p:nvCxnSpPr>
        <p:spPr>
          <a:xfrm>
            <a:off x="987287" y="4684643"/>
            <a:ext cx="381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432268F-F399-0040-8875-464994327685}"/>
              </a:ext>
            </a:extLst>
          </p:cNvPr>
          <p:cNvCxnSpPr>
            <a:cxnSpLocks/>
          </p:cNvCxnSpPr>
          <p:nvPr/>
        </p:nvCxnSpPr>
        <p:spPr>
          <a:xfrm flipV="1">
            <a:off x="2643806" y="2590800"/>
            <a:ext cx="1242394" cy="561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90F855B-2F79-9A43-82CB-E54D969D7EA4}"/>
              </a:ext>
            </a:extLst>
          </p:cNvPr>
          <p:cNvSpPr/>
          <p:nvPr/>
        </p:nvSpPr>
        <p:spPr>
          <a:xfrm>
            <a:off x="3932582" y="2055743"/>
            <a:ext cx="1020417" cy="992257"/>
          </a:xfrm>
          <a:prstGeom prst="ellipse">
            <a:avLst/>
          </a:prstGeom>
          <a:solidFill>
            <a:srgbClr val="4F81BD">
              <a:alpha val="6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4" name="Oval 13">
            <a:extLst>
              <a:ext uri="{FF2B5EF4-FFF2-40B4-BE49-F238E27FC236}">
                <a16:creationId xmlns:a16="http://schemas.microsoft.com/office/drawing/2014/main" id="{ACAD1306-D35D-3E47-93BF-18BCDE877AD7}"/>
              </a:ext>
            </a:extLst>
          </p:cNvPr>
          <p:cNvSpPr/>
          <p:nvPr/>
        </p:nvSpPr>
        <p:spPr>
          <a:xfrm>
            <a:off x="3932582" y="3655943"/>
            <a:ext cx="1020417" cy="992257"/>
          </a:xfrm>
          <a:prstGeom prst="ellipse">
            <a:avLst/>
          </a:prstGeom>
          <a:solidFill>
            <a:srgbClr val="4F81BD">
              <a:alpha val="6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5" name="Oval 14">
            <a:extLst>
              <a:ext uri="{FF2B5EF4-FFF2-40B4-BE49-F238E27FC236}">
                <a16:creationId xmlns:a16="http://schemas.microsoft.com/office/drawing/2014/main" id="{431B846E-06DE-2E41-A4EB-696AAEA2E436}"/>
              </a:ext>
            </a:extLst>
          </p:cNvPr>
          <p:cNvSpPr/>
          <p:nvPr/>
        </p:nvSpPr>
        <p:spPr>
          <a:xfrm>
            <a:off x="3932582" y="5256143"/>
            <a:ext cx="1020417" cy="992257"/>
          </a:xfrm>
          <a:prstGeom prst="ellipse">
            <a:avLst/>
          </a:prstGeom>
          <a:solidFill>
            <a:srgbClr val="4F81BD">
              <a:alpha val="6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17" name="Straight Arrow Connector 16">
            <a:extLst>
              <a:ext uri="{FF2B5EF4-FFF2-40B4-BE49-F238E27FC236}">
                <a16:creationId xmlns:a16="http://schemas.microsoft.com/office/drawing/2014/main" id="{87E23A1C-1647-5548-B147-DF20421D9F65}"/>
              </a:ext>
            </a:extLst>
          </p:cNvPr>
          <p:cNvCxnSpPr>
            <a:cxnSpLocks/>
          </p:cNvCxnSpPr>
          <p:nvPr/>
        </p:nvCxnSpPr>
        <p:spPr>
          <a:xfrm>
            <a:off x="2625587" y="3163128"/>
            <a:ext cx="1234108" cy="723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9649177-5BED-AF44-BBAD-D79E599D62D7}"/>
              </a:ext>
            </a:extLst>
          </p:cNvPr>
          <p:cNvCxnSpPr>
            <a:cxnSpLocks/>
          </p:cNvCxnSpPr>
          <p:nvPr/>
        </p:nvCxnSpPr>
        <p:spPr>
          <a:xfrm flipV="1">
            <a:off x="2627244" y="2866159"/>
            <a:ext cx="1232451" cy="1977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8307363-E2A4-2B4A-9944-BC6491EED239}"/>
              </a:ext>
            </a:extLst>
          </p:cNvPr>
          <p:cNvCxnSpPr>
            <a:cxnSpLocks/>
          </p:cNvCxnSpPr>
          <p:nvPr/>
        </p:nvCxnSpPr>
        <p:spPr>
          <a:xfrm>
            <a:off x="2625587" y="3163128"/>
            <a:ext cx="1272698" cy="2329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405866D-1467-CE4F-98A0-BAD0A6F1E3C4}"/>
              </a:ext>
            </a:extLst>
          </p:cNvPr>
          <p:cNvCxnSpPr>
            <a:cxnSpLocks/>
          </p:cNvCxnSpPr>
          <p:nvPr/>
        </p:nvCxnSpPr>
        <p:spPr>
          <a:xfrm flipV="1">
            <a:off x="2625587" y="4209635"/>
            <a:ext cx="1212574" cy="644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6102A77-F972-3746-8F3C-C9D04A1A41EB}"/>
              </a:ext>
            </a:extLst>
          </p:cNvPr>
          <p:cNvCxnSpPr>
            <a:cxnSpLocks/>
          </p:cNvCxnSpPr>
          <p:nvPr/>
        </p:nvCxnSpPr>
        <p:spPr>
          <a:xfrm>
            <a:off x="2625587" y="4876800"/>
            <a:ext cx="1234108" cy="725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E6D4568-97EE-5C42-AF01-838F14087C12}"/>
              </a:ext>
            </a:extLst>
          </p:cNvPr>
          <p:cNvSpPr txBox="1"/>
          <p:nvPr/>
        </p:nvSpPr>
        <p:spPr>
          <a:xfrm>
            <a:off x="3542058" y="1337119"/>
            <a:ext cx="1543050" cy="369332"/>
          </a:xfrm>
          <a:prstGeom prst="rect">
            <a:avLst/>
          </a:prstGeom>
          <a:noFill/>
        </p:spPr>
        <p:txBody>
          <a:bodyPr wrap="square" rtlCol="0">
            <a:spAutoFit/>
          </a:bodyPr>
          <a:lstStyle/>
          <a:p>
            <a:pPr algn="ctr"/>
            <a:r>
              <a:rPr lang="en-US" dirty="0"/>
              <a:t>Hidden Layer</a:t>
            </a:r>
          </a:p>
        </p:txBody>
      </p:sp>
      <p:sp>
        <p:nvSpPr>
          <p:cNvPr id="45" name="TextBox 44">
            <a:extLst>
              <a:ext uri="{FF2B5EF4-FFF2-40B4-BE49-F238E27FC236}">
                <a16:creationId xmlns:a16="http://schemas.microsoft.com/office/drawing/2014/main" id="{B668A422-322C-3F40-9007-388580630827}"/>
              </a:ext>
            </a:extLst>
          </p:cNvPr>
          <p:cNvSpPr txBox="1"/>
          <p:nvPr/>
        </p:nvSpPr>
        <p:spPr>
          <a:xfrm>
            <a:off x="6638924" y="1562110"/>
            <a:ext cx="1543050" cy="369332"/>
          </a:xfrm>
          <a:prstGeom prst="rect">
            <a:avLst/>
          </a:prstGeom>
          <a:noFill/>
        </p:spPr>
        <p:txBody>
          <a:bodyPr wrap="square" rtlCol="0">
            <a:spAutoFit/>
          </a:bodyPr>
          <a:lstStyle/>
          <a:p>
            <a:pPr algn="ctr"/>
            <a:r>
              <a:rPr lang="en-US" dirty="0"/>
              <a:t>Output Layer</a:t>
            </a:r>
          </a:p>
        </p:txBody>
      </p:sp>
      <p:sp>
        <p:nvSpPr>
          <p:cNvPr id="49" name="Oval 48">
            <a:extLst>
              <a:ext uri="{FF2B5EF4-FFF2-40B4-BE49-F238E27FC236}">
                <a16:creationId xmlns:a16="http://schemas.microsoft.com/office/drawing/2014/main" id="{A0666896-78A3-FF4C-A8C6-F0FB135FF4C1}"/>
              </a:ext>
            </a:extLst>
          </p:cNvPr>
          <p:cNvSpPr/>
          <p:nvPr/>
        </p:nvSpPr>
        <p:spPr>
          <a:xfrm>
            <a:off x="6128716" y="3642286"/>
            <a:ext cx="1020417" cy="992257"/>
          </a:xfrm>
          <a:prstGeom prst="ellipse">
            <a:avLst/>
          </a:prstGeom>
          <a:solidFill>
            <a:srgbClr val="4F81BD">
              <a:alpha val="6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51" name="Straight Arrow Connector 50">
            <a:extLst>
              <a:ext uri="{FF2B5EF4-FFF2-40B4-BE49-F238E27FC236}">
                <a16:creationId xmlns:a16="http://schemas.microsoft.com/office/drawing/2014/main" id="{7B90345A-889C-BE4B-B9E5-2B0B193AE4F9}"/>
              </a:ext>
            </a:extLst>
          </p:cNvPr>
          <p:cNvCxnSpPr>
            <a:cxnSpLocks/>
          </p:cNvCxnSpPr>
          <p:nvPr/>
        </p:nvCxnSpPr>
        <p:spPr>
          <a:xfrm flipV="1">
            <a:off x="5025886" y="4684643"/>
            <a:ext cx="1222514" cy="813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D19A2E9-E5CD-D343-B527-970CE5053C8F}"/>
              </a:ext>
            </a:extLst>
          </p:cNvPr>
          <p:cNvCxnSpPr>
            <a:cxnSpLocks/>
          </p:cNvCxnSpPr>
          <p:nvPr/>
        </p:nvCxnSpPr>
        <p:spPr>
          <a:xfrm flipV="1">
            <a:off x="5057981" y="4152071"/>
            <a:ext cx="9657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0F5DFC1-22D2-C64D-9BE7-6751AA656A83}"/>
              </a:ext>
            </a:extLst>
          </p:cNvPr>
          <p:cNvCxnSpPr>
            <a:cxnSpLocks/>
          </p:cNvCxnSpPr>
          <p:nvPr/>
        </p:nvCxnSpPr>
        <p:spPr>
          <a:xfrm>
            <a:off x="5032925" y="2594708"/>
            <a:ext cx="1215475" cy="1061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9971CDD-FC32-7544-8A49-476030112975}"/>
              </a:ext>
            </a:extLst>
          </p:cNvPr>
          <p:cNvSpPr txBox="1"/>
          <p:nvPr/>
        </p:nvSpPr>
        <p:spPr>
          <a:xfrm rot="20477554">
            <a:off x="2913612" y="2497864"/>
            <a:ext cx="702780" cy="369332"/>
          </a:xfrm>
          <a:prstGeom prst="rect">
            <a:avLst/>
          </a:prstGeom>
          <a:noFill/>
        </p:spPr>
        <p:txBody>
          <a:bodyPr wrap="square" rtlCol="0">
            <a:spAutoFit/>
          </a:bodyPr>
          <a:lstStyle/>
          <a:p>
            <a:r>
              <a:rPr lang="en-US" dirty="0"/>
              <a:t>w</a:t>
            </a:r>
            <a:r>
              <a:rPr lang="en-US" baseline="-25000" dirty="0"/>
              <a:t>13</a:t>
            </a:r>
          </a:p>
        </p:txBody>
      </p:sp>
      <p:sp>
        <p:nvSpPr>
          <p:cNvPr id="58" name="TextBox 57">
            <a:extLst>
              <a:ext uri="{FF2B5EF4-FFF2-40B4-BE49-F238E27FC236}">
                <a16:creationId xmlns:a16="http://schemas.microsoft.com/office/drawing/2014/main" id="{0C747DC9-1C23-6245-A12B-EF11822DF1B7}"/>
              </a:ext>
            </a:extLst>
          </p:cNvPr>
          <p:cNvSpPr txBox="1"/>
          <p:nvPr/>
        </p:nvSpPr>
        <p:spPr>
          <a:xfrm rot="19546462">
            <a:off x="2763616" y="4212364"/>
            <a:ext cx="702780" cy="369332"/>
          </a:xfrm>
          <a:prstGeom prst="rect">
            <a:avLst/>
          </a:prstGeom>
          <a:noFill/>
        </p:spPr>
        <p:txBody>
          <a:bodyPr wrap="square" rtlCol="0">
            <a:spAutoFit/>
          </a:bodyPr>
          <a:lstStyle/>
          <a:p>
            <a:r>
              <a:rPr lang="en-US" dirty="0"/>
              <a:t>w</a:t>
            </a:r>
            <a:r>
              <a:rPr lang="en-US" baseline="-25000" dirty="0"/>
              <a:t>24</a:t>
            </a:r>
          </a:p>
        </p:txBody>
      </p:sp>
      <p:sp>
        <p:nvSpPr>
          <p:cNvPr id="59" name="TextBox 58">
            <a:extLst>
              <a:ext uri="{FF2B5EF4-FFF2-40B4-BE49-F238E27FC236}">
                <a16:creationId xmlns:a16="http://schemas.microsoft.com/office/drawing/2014/main" id="{32B3BB74-68B2-3A4D-957F-5C4FCAFB352C}"/>
              </a:ext>
            </a:extLst>
          </p:cNvPr>
          <p:cNvSpPr txBox="1"/>
          <p:nvPr/>
        </p:nvSpPr>
        <p:spPr>
          <a:xfrm rot="1478372">
            <a:off x="3034541" y="4892145"/>
            <a:ext cx="702780" cy="369332"/>
          </a:xfrm>
          <a:prstGeom prst="rect">
            <a:avLst/>
          </a:prstGeom>
          <a:noFill/>
        </p:spPr>
        <p:txBody>
          <a:bodyPr wrap="square" rtlCol="0">
            <a:spAutoFit/>
          </a:bodyPr>
          <a:lstStyle/>
          <a:p>
            <a:r>
              <a:rPr lang="en-US" dirty="0"/>
              <a:t>w</a:t>
            </a:r>
            <a:r>
              <a:rPr lang="en-US" baseline="-25000" dirty="0"/>
              <a:t>25</a:t>
            </a:r>
          </a:p>
        </p:txBody>
      </p:sp>
      <p:sp>
        <p:nvSpPr>
          <p:cNvPr id="60" name="TextBox 59">
            <a:extLst>
              <a:ext uri="{FF2B5EF4-FFF2-40B4-BE49-F238E27FC236}">
                <a16:creationId xmlns:a16="http://schemas.microsoft.com/office/drawing/2014/main" id="{F7BF3701-2D21-9143-87CC-7E6BAA22917C}"/>
              </a:ext>
            </a:extLst>
          </p:cNvPr>
          <p:cNvSpPr txBox="1"/>
          <p:nvPr/>
        </p:nvSpPr>
        <p:spPr>
          <a:xfrm rot="1478372">
            <a:off x="2909284" y="3149437"/>
            <a:ext cx="702780" cy="369332"/>
          </a:xfrm>
          <a:prstGeom prst="rect">
            <a:avLst/>
          </a:prstGeom>
          <a:noFill/>
        </p:spPr>
        <p:txBody>
          <a:bodyPr wrap="square" rtlCol="0">
            <a:spAutoFit/>
          </a:bodyPr>
          <a:lstStyle/>
          <a:p>
            <a:r>
              <a:rPr lang="en-US" dirty="0"/>
              <a:t>w</a:t>
            </a:r>
            <a:r>
              <a:rPr lang="en-US" baseline="-25000" dirty="0"/>
              <a:t>14</a:t>
            </a:r>
          </a:p>
        </p:txBody>
      </p:sp>
      <p:sp>
        <p:nvSpPr>
          <p:cNvPr id="61" name="TextBox 60">
            <a:extLst>
              <a:ext uri="{FF2B5EF4-FFF2-40B4-BE49-F238E27FC236}">
                <a16:creationId xmlns:a16="http://schemas.microsoft.com/office/drawing/2014/main" id="{C473F707-AEB0-ED4D-A46C-0FC28452973E}"/>
              </a:ext>
            </a:extLst>
          </p:cNvPr>
          <p:cNvSpPr txBox="1"/>
          <p:nvPr/>
        </p:nvSpPr>
        <p:spPr>
          <a:xfrm rot="17768618">
            <a:off x="2553259" y="3830516"/>
            <a:ext cx="702780" cy="369332"/>
          </a:xfrm>
          <a:prstGeom prst="rect">
            <a:avLst/>
          </a:prstGeom>
          <a:noFill/>
        </p:spPr>
        <p:txBody>
          <a:bodyPr wrap="square" rtlCol="0">
            <a:spAutoFit/>
          </a:bodyPr>
          <a:lstStyle/>
          <a:p>
            <a:r>
              <a:rPr lang="en-US" dirty="0"/>
              <a:t>w</a:t>
            </a:r>
            <a:r>
              <a:rPr lang="en-US" baseline="-25000" dirty="0"/>
              <a:t>23</a:t>
            </a:r>
          </a:p>
        </p:txBody>
      </p:sp>
      <p:sp>
        <p:nvSpPr>
          <p:cNvPr id="62" name="TextBox 61">
            <a:extLst>
              <a:ext uri="{FF2B5EF4-FFF2-40B4-BE49-F238E27FC236}">
                <a16:creationId xmlns:a16="http://schemas.microsoft.com/office/drawing/2014/main" id="{01518FF1-47A3-BB48-9E60-51595582FF90}"/>
              </a:ext>
            </a:extLst>
          </p:cNvPr>
          <p:cNvSpPr txBox="1"/>
          <p:nvPr/>
        </p:nvSpPr>
        <p:spPr>
          <a:xfrm rot="3422068">
            <a:off x="3118948" y="4068235"/>
            <a:ext cx="702780" cy="369332"/>
          </a:xfrm>
          <a:prstGeom prst="rect">
            <a:avLst/>
          </a:prstGeom>
          <a:noFill/>
        </p:spPr>
        <p:txBody>
          <a:bodyPr wrap="square" rtlCol="0">
            <a:spAutoFit/>
          </a:bodyPr>
          <a:lstStyle/>
          <a:p>
            <a:r>
              <a:rPr lang="en-US" dirty="0"/>
              <a:t>w</a:t>
            </a:r>
            <a:r>
              <a:rPr lang="en-US" baseline="-25000" dirty="0"/>
              <a:t>15</a:t>
            </a:r>
          </a:p>
        </p:txBody>
      </p:sp>
      <p:sp>
        <p:nvSpPr>
          <p:cNvPr id="63" name="TextBox 62">
            <a:extLst>
              <a:ext uri="{FF2B5EF4-FFF2-40B4-BE49-F238E27FC236}">
                <a16:creationId xmlns:a16="http://schemas.microsoft.com/office/drawing/2014/main" id="{CF2DC220-DF4D-4F41-8168-9FD191BADFA3}"/>
              </a:ext>
            </a:extLst>
          </p:cNvPr>
          <p:cNvSpPr txBox="1"/>
          <p:nvPr/>
        </p:nvSpPr>
        <p:spPr>
          <a:xfrm rot="2342169">
            <a:off x="5516009" y="2863334"/>
            <a:ext cx="702780" cy="369332"/>
          </a:xfrm>
          <a:prstGeom prst="rect">
            <a:avLst/>
          </a:prstGeom>
          <a:noFill/>
        </p:spPr>
        <p:txBody>
          <a:bodyPr wrap="square" rtlCol="0">
            <a:spAutoFit/>
          </a:bodyPr>
          <a:lstStyle/>
          <a:p>
            <a:r>
              <a:rPr lang="en-US" dirty="0"/>
              <a:t>w</a:t>
            </a:r>
            <a:r>
              <a:rPr lang="en-US" baseline="-25000" dirty="0"/>
              <a:t>36</a:t>
            </a:r>
          </a:p>
        </p:txBody>
      </p:sp>
      <p:sp>
        <p:nvSpPr>
          <p:cNvPr id="64" name="TextBox 63">
            <a:extLst>
              <a:ext uri="{FF2B5EF4-FFF2-40B4-BE49-F238E27FC236}">
                <a16:creationId xmlns:a16="http://schemas.microsoft.com/office/drawing/2014/main" id="{4848854B-B416-2A48-BA7D-1D7F1BD9C851}"/>
              </a:ext>
            </a:extLst>
          </p:cNvPr>
          <p:cNvSpPr txBox="1"/>
          <p:nvPr/>
        </p:nvSpPr>
        <p:spPr>
          <a:xfrm>
            <a:off x="5231708" y="3745431"/>
            <a:ext cx="702780" cy="369332"/>
          </a:xfrm>
          <a:prstGeom prst="rect">
            <a:avLst/>
          </a:prstGeom>
          <a:noFill/>
        </p:spPr>
        <p:txBody>
          <a:bodyPr wrap="square" rtlCol="0">
            <a:spAutoFit/>
          </a:bodyPr>
          <a:lstStyle/>
          <a:p>
            <a:r>
              <a:rPr lang="en-US" dirty="0"/>
              <a:t>w</a:t>
            </a:r>
            <a:r>
              <a:rPr lang="en-US" baseline="-25000" dirty="0"/>
              <a:t>46</a:t>
            </a:r>
          </a:p>
        </p:txBody>
      </p:sp>
      <p:sp>
        <p:nvSpPr>
          <p:cNvPr id="65" name="TextBox 64">
            <a:extLst>
              <a:ext uri="{FF2B5EF4-FFF2-40B4-BE49-F238E27FC236}">
                <a16:creationId xmlns:a16="http://schemas.microsoft.com/office/drawing/2014/main" id="{28C5C601-9E9F-D349-BE1D-FF672725D5E7}"/>
              </a:ext>
            </a:extLst>
          </p:cNvPr>
          <p:cNvSpPr txBox="1"/>
          <p:nvPr/>
        </p:nvSpPr>
        <p:spPr>
          <a:xfrm rot="19485875">
            <a:off x="5255726" y="4707479"/>
            <a:ext cx="702780" cy="369332"/>
          </a:xfrm>
          <a:prstGeom prst="rect">
            <a:avLst/>
          </a:prstGeom>
          <a:noFill/>
        </p:spPr>
        <p:txBody>
          <a:bodyPr wrap="square" rtlCol="0">
            <a:spAutoFit/>
          </a:bodyPr>
          <a:lstStyle/>
          <a:p>
            <a:r>
              <a:rPr lang="en-US" dirty="0"/>
              <a:t>w</a:t>
            </a:r>
            <a:r>
              <a:rPr lang="en-US" baseline="-25000" dirty="0"/>
              <a:t>56</a:t>
            </a:r>
          </a:p>
        </p:txBody>
      </p:sp>
      <p:cxnSp>
        <p:nvCxnSpPr>
          <p:cNvPr id="66" name="Straight Arrow Connector 65">
            <a:extLst>
              <a:ext uri="{FF2B5EF4-FFF2-40B4-BE49-F238E27FC236}">
                <a16:creationId xmlns:a16="http://schemas.microsoft.com/office/drawing/2014/main" id="{5299C289-61DA-D046-8E61-56004C367507}"/>
              </a:ext>
            </a:extLst>
          </p:cNvPr>
          <p:cNvCxnSpPr>
            <a:cxnSpLocks/>
          </p:cNvCxnSpPr>
          <p:nvPr/>
        </p:nvCxnSpPr>
        <p:spPr>
          <a:xfrm flipV="1">
            <a:off x="7324311" y="4138413"/>
            <a:ext cx="9657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5E8571E-15FB-BF4A-816C-50A8B3888C9E}"/>
              </a:ext>
            </a:extLst>
          </p:cNvPr>
          <p:cNvSpPr txBox="1"/>
          <p:nvPr/>
        </p:nvSpPr>
        <p:spPr>
          <a:xfrm>
            <a:off x="8348040" y="3930097"/>
            <a:ext cx="702780" cy="369332"/>
          </a:xfrm>
          <a:prstGeom prst="rect">
            <a:avLst/>
          </a:prstGeom>
          <a:noFill/>
        </p:spPr>
        <p:txBody>
          <a:bodyPr wrap="square" rtlCol="0">
            <a:spAutoFit/>
          </a:bodyPr>
          <a:lstStyle/>
          <a:p>
            <a:r>
              <a:rPr lang="en-US" dirty="0" err="1"/>
              <a:t>y</a:t>
            </a:r>
            <a:r>
              <a:rPr lang="en-US" baseline="-25000" dirty="0" err="1"/>
              <a:t>t</a:t>
            </a:r>
            <a:endParaRPr lang="en-US" baseline="-25000" dirty="0"/>
          </a:p>
        </p:txBody>
      </p:sp>
      <p:pic>
        <p:nvPicPr>
          <p:cNvPr id="69" name="Picture 68">
            <a:extLst>
              <a:ext uri="{FF2B5EF4-FFF2-40B4-BE49-F238E27FC236}">
                <a16:creationId xmlns:a16="http://schemas.microsoft.com/office/drawing/2014/main" id="{A49420D0-F741-434A-8DF2-1273C256BA49}"/>
              </a:ext>
            </a:extLst>
          </p:cNvPr>
          <p:cNvPicPr>
            <a:picLocks noChangeAspect="1"/>
          </p:cNvPicPr>
          <p:nvPr/>
        </p:nvPicPr>
        <p:blipFill>
          <a:blip r:embed="rId2"/>
          <a:stretch>
            <a:fillRect/>
          </a:stretch>
        </p:blipFill>
        <p:spPr>
          <a:xfrm>
            <a:off x="4257071" y="5933011"/>
            <a:ext cx="371437" cy="241906"/>
          </a:xfrm>
          <a:prstGeom prst="rect">
            <a:avLst/>
          </a:prstGeom>
        </p:spPr>
      </p:pic>
      <p:pic>
        <p:nvPicPr>
          <p:cNvPr id="70" name="Picture 69">
            <a:extLst>
              <a:ext uri="{FF2B5EF4-FFF2-40B4-BE49-F238E27FC236}">
                <a16:creationId xmlns:a16="http://schemas.microsoft.com/office/drawing/2014/main" id="{41F1CD15-F5D2-7245-9DD4-DBA56A380564}"/>
              </a:ext>
            </a:extLst>
          </p:cNvPr>
          <p:cNvPicPr>
            <a:picLocks noChangeAspect="1"/>
          </p:cNvPicPr>
          <p:nvPr/>
        </p:nvPicPr>
        <p:blipFill>
          <a:blip r:embed="rId2"/>
          <a:stretch>
            <a:fillRect/>
          </a:stretch>
        </p:blipFill>
        <p:spPr>
          <a:xfrm>
            <a:off x="4260591" y="4321841"/>
            <a:ext cx="371437" cy="241906"/>
          </a:xfrm>
          <a:prstGeom prst="rect">
            <a:avLst/>
          </a:prstGeom>
        </p:spPr>
      </p:pic>
      <p:pic>
        <p:nvPicPr>
          <p:cNvPr id="71" name="Picture 70">
            <a:extLst>
              <a:ext uri="{FF2B5EF4-FFF2-40B4-BE49-F238E27FC236}">
                <a16:creationId xmlns:a16="http://schemas.microsoft.com/office/drawing/2014/main" id="{86F0D493-36DF-7845-91DF-7C21990E8A9E}"/>
              </a:ext>
            </a:extLst>
          </p:cNvPr>
          <p:cNvPicPr>
            <a:picLocks noChangeAspect="1"/>
          </p:cNvPicPr>
          <p:nvPr/>
        </p:nvPicPr>
        <p:blipFill>
          <a:blip r:embed="rId2"/>
          <a:stretch>
            <a:fillRect/>
          </a:stretch>
        </p:blipFill>
        <p:spPr>
          <a:xfrm>
            <a:off x="4245783" y="2694502"/>
            <a:ext cx="371437" cy="241906"/>
          </a:xfrm>
          <a:prstGeom prst="rect">
            <a:avLst/>
          </a:prstGeom>
        </p:spPr>
      </p:pic>
      <p:pic>
        <p:nvPicPr>
          <p:cNvPr id="72" name="Picture 71">
            <a:extLst>
              <a:ext uri="{FF2B5EF4-FFF2-40B4-BE49-F238E27FC236}">
                <a16:creationId xmlns:a16="http://schemas.microsoft.com/office/drawing/2014/main" id="{C3D3999A-296F-284A-B0AB-D05CD569DE7E}"/>
              </a:ext>
            </a:extLst>
          </p:cNvPr>
          <p:cNvPicPr>
            <a:picLocks noChangeAspect="1"/>
          </p:cNvPicPr>
          <p:nvPr/>
        </p:nvPicPr>
        <p:blipFill>
          <a:blip r:embed="rId2"/>
          <a:stretch>
            <a:fillRect/>
          </a:stretch>
        </p:blipFill>
        <p:spPr>
          <a:xfrm>
            <a:off x="6453205" y="4299429"/>
            <a:ext cx="371437" cy="241906"/>
          </a:xfrm>
          <a:prstGeom prst="rect">
            <a:avLst/>
          </a:prstGeom>
        </p:spPr>
      </p:pic>
      <p:sp>
        <p:nvSpPr>
          <p:cNvPr id="73" name="TextBox 72">
            <a:extLst>
              <a:ext uri="{FF2B5EF4-FFF2-40B4-BE49-F238E27FC236}">
                <a16:creationId xmlns:a16="http://schemas.microsoft.com/office/drawing/2014/main" id="{0ACDD6E5-3511-014F-B05B-D28E37303DE4}"/>
              </a:ext>
            </a:extLst>
          </p:cNvPr>
          <p:cNvSpPr txBox="1"/>
          <p:nvPr/>
        </p:nvSpPr>
        <p:spPr>
          <a:xfrm>
            <a:off x="6301270" y="4953000"/>
            <a:ext cx="2537930" cy="369332"/>
          </a:xfrm>
          <a:prstGeom prst="rect">
            <a:avLst/>
          </a:prstGeom>
          <a:noFill/>
        </p:spPr>
        <p:txBody>
          <a:bodyPr wrap="square" rtlCol="0">
            <a:spAutoFit/>
          </a:bodyPr>
          <a:lstStyle/>
          <a:p>
            <a:pPr algn="ctr"/>
            <a:r>
              <a:rPr lang="en-US" dirty="0"/>
              <a:t>Activation Function </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E25AF3B7-DAC4-C544-B0C7-5F979F31A56D}"/>
                  </a:ext>
                </a:extLst>
              </p:cNvPr>
              <p:cNvSpPr txBox="1"/>
              <p:nvPr/>
            </p:nvSpPr>
            <p:spPr>
              <a:xfrm>
                <a:off x="3635188" y="1855694"/>
                <a:ext cx="449265" cy="369332"/>
              </a:xfrm>
              <a:prstGeom prst="rect">
                <a:avLst/>
              </a:prstGeom>
              <a:noFill/>
            </p:spPr>
            <p:txBody>
              <a:bodyPr wrap="square" rtlCol="0">
                <a:spAutoFit/>
              </a:bodyPr>
              <a:lstStyle/>
              <a:p>
                <a:pPr algn="ctr"/>
                <a14:m>
                  <m:oMath xmlns:m="http://schemas.openxmlformats.org/officeDocument/2006/math">
                    <m:r>
                      <a:rPr lang="en-US" i="1" dirty="0" smtClean="0">
                        <a:latin typeface="Cambria Math" panose="02040503050406030204" pitchFamily="18" charset="0"/>
                        <a:ea typeface="Cambria Math" panose="02040503050406030204" pitchFamily="18" charset="0"/>
                      </a:rPr>
                      <m:t>𝜃</m:t>
                    </m:r>
                  </m:oMath>
                </a14:m>
                <a:r>
                  <a:rPr lang="en-US" baseline="-25000" dirty="0"/>
                  <a:t>3</a:t>
                </a:r>
              </a:p>
            </p:txBody>
          </p:sp>
        </mc:Choice>
        <mc:Fallback xmlns="">
          <p:sp>
            <p:nvSpPr>
              <p:cNvPr id="74" name="TextBox 73">
                <a:extLst>
                  <a:ext uri="{FF2B5EF4-FFF2-40B4-BE49-F238E27FC236}">
                    <a16:creationId xmlns:a16="http://schemas.microsoft.com/office/drawing/2014/main" id="{E25AF3B7-DAC4-C544-B0C7-5F979F31A56D}"/>
                  </a:ext>
                </a:extLst>
              </p:cNvPr>
              <p:cNvSpPr txBox="1">
                <a:spLocks noRot="1" noChangeAspect="1" noMove="1" noResize="1" noEditPoints="1" noAdjustHandles="1" noChangeArrowheads="1" noChangeShapeType="1" noTextEdit="1"/>
              </p:cNvSpPr>
              <p:nvPr/>
            </p:nvSpPr>
            <p:spPr>
              <a:xfrm>
                <a:off x="3635188" y="1855694"/>
                <a:ext cx="449265" cy="369332"/>
              </a:xfrm>
              <a:prstGeom prst="rect">
                <a:avLst/>
              </a:prstGeom>
              <a:blipFill>
                <a:blip r:embed="rId3"/>
                <a:stretch>
                  <a:fillRect b="-16667"/>
                </a:stretch>
              </a:blipFill>
            </p:spPr>
            <p:txBody>
              <a:bodyPr/>
              <a:lstStyle/>
              <a:p>
                <a:r>
                  <a:rPr lang="en-US">
                    <a:noFill/>
                  </a:rPr>
                  <a:t> </a:t>
                </a:r>
              </a:p>
            </p:txBody>
          </p:sp>
        </mc:Fallback>
      </mc:AlternateContent>
      <p:cxnSp>
        <p:nvCxnSpPr>
          <p:cNvPr id="76" name="Straight Arrow Connector 75">
            <a:extLst>
              <a:ext uri="{FF2B5EF4-FFF2-40B4-BE49-F238E27FC236}">
                <a16:creationId xmlns:a16="http://schemas.microsoft.com/office/drawing/2014/main" id="{6807CD33-AD7A-3243-A582-AAAF9479DAD3}"/>
              </a:ext>
            </a:extLst>
          </p:cNvPr>
          <p:cNvCxnSpPr>
            <a:cxnSpLocks/>
          </p:cNvCxnSpPr>
          <p:nvPr/>
        </p:nvCxnSpPr>
        <p:spPr>
          <a:xfrm>
            <a:off x="3850341" y="2232212"/>
            <a:ext cx="0" cy="265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5C0F7568-FEDB-9D42-BCCE-8C0088CE91A6}"/>
                  </a:ext>
                </a:extLst>
              </p:cNvPr>
              <p:cNvSpPr txBox="1"/>
              <p:nvPr/>
            </p:nvSpPr>
            <p:spPr>
              <a:xfrm>
                <a:off x="3697941" y="3212068"/>
                <a:ext cx="449265"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𝜃</m:t>
                      </m:r>
                      <m:r>
                        <a:rPr lang="en-US" b="0" i="0" baseline="-25000" dirty="0" smtClean="0">
                          <a:latin typeface="Cambria Math" panose="02040503050406030204" pitchFamily="18" charset="0"/>
                          <a:ea typeface="Cambria Math" panose="02040503050406030204" pitchFamily="18" charset="0"/>
                        </a:rPr>
                        <m:t>4</m:t>
                      </m:r>
                    </m:oMath>
                  </m:oMathPara>
                </a14:m>
                <a:endParaRPr lang="en-US" baseline="-25000" dirty="0"/>
              </a:p>
            </p:txBody>
          </p:sp>
        </mc:Choice>
        <mc:Fallback xmlns="">
          <p:sp>
            <p:nvSpPr>
              <p:cNvPr id="78" name="TextBox 77">
                <a:extLst>
                  <a:ext uri="{FF2B5EF4-FFF2-40B4-BE49-F238E27FC236}">
                    <a16:creationId xmlns:a16="http://schemas.microsoft.com/office/drawing/2014/main" id="{5C0F7568-FEDB-9D42-BCCE-8C0088CE91A6}"/>
                  </a:ext>
                </a:extLst>
              </p:cNvPr>
              <p:cNvSpPr txBox="1">
                <a:spLocks noRot="1" noChangeAspect="1" noMove="1" noResize="1" noEditPoints="1" noAdjustHandles="1" noChangeArrowheads="1" noChangeShapeType="1" noTextEdit="1"/>
              </p:cNvSpPr>
              <p:nvPr/>
            </p:nvSpPr>
            <p:spPr>
              <a:xfrm>
                <a:off x="3697941" y="3212068"/>
                <a:ext cx="449265" cy="369332"/>
              </a:xfrm>
              <a:prstGeom prst="rect">
                <a:avLst/>
              </a:prstGeom>
              <a:blipFill>
                <a:blip r:embed="rId4"/>
                <a:stretch>
                  <a:fillRect/>
                </a:stretch>
              </a:blipFill>
            </p:spPr>
            <p:txBody>
              <a:bodyPr/>
              <a:lstStyle/>
              <a:p>
                <a:r>
                  <a:rPr lang="en-US">
                    <a:noFill/>
                  </a:rPr>
                  <a:t> </a:t>
                </a:r>
              </a:p>
            </p:txBody>
          </p:sp>
        </mc:Fallback>
      </mc:AlternateContent>
      <p:cxnSp>
        <p:nvCxnSpPr>
          <p:cNvPr id="79" name="Straight Arrow Connector 78">
            <a:extLst>
              <a:ext uri="{FF2B5EF4-FFF2-40B4-BE49-F238E27FC236}">
                <a16:creationId xmlns:a16="http://schemas.microsoft.com/office/drawing/2014/main" id="{A3C1EFA1-469A-1E47-A593-CA44ECBD0CB8}"/>
              </a:ext>
            </a:extLst>
          </p:cNvPr>
          <p:cNvCxnSpPr>
            <a:cxnSpLocks/>
          </p:cNvCxnSpPr>
          <p:nvPr/>
        </p:nvCxnSpPr>
        <p:spPr>
          <a:xfrm>
            <a:off x="3913094" y="3544282"/>
            <a:ext cx="0" cy="265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30E5CCD-E801-6F49-8DC8-A42F16EB11F7}"/>
                  </a:ext>
                </a:extLst>
              </p:cNvPr>
              <p:cNvSpPr txBox="1"/>
              <p:nvPr/>
            </p:nvSpPr>
            <p:spPr>
              <a:xfrm>
                <a:off x="3741735" y="4736068"/>
                <a:ext cx="449265"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𝜃</m:t>
                      </m:r>
                      <m:r>
                        <a:rPr lang="en-US" b="0" i="0" baseline="-25000" dirty="0" smtClean="0">
                          <a:latin typeface="Cambria Math" panose="02040503050406030204" pitchFamily="18" charset="0"/>
                          <a:ea typeface="Cambria Math" panose="02040503050406030204" pitchFamily="18" charset="0"/>
                        </a:rPr>
                        <m:t>5</m:t>
                      </m:r>
                    </m:oMath>
                  </m:oMathPara>
                </a14:m>
                <a:endParaRPr lang="en-US" baseline="-25000" dirty="0"/>
              </a:p>
            </p:txBody>
          </p:sp>
        </mc:Choice>
        <mc:Fallback xmlns="">
          <p:sp>
            <p:nvSpPr>
              <p:cNvPr id="80" name="TextBox 79">
                <a:extLst>
                  <a:ext uri="{FF2B5EF4-FFF2-40B4-BE49-F238E27FC236}">
                    <a16:creationId xmlns:a16="http://schemas.microsoft.com/office/drawing/2014/main" id="{D30E5CCD-E801-6F49-8DC8-A42F16EB11F7}"/>
                  </a:ext>
                </a:extLst>
              </p:cNvPr>
              <p:cNvSpPr txBox="1">
                <a:spLocks noRot="1" noChangeAspect="1" noMove="1" noResize="1" noEditPoints="1" noAdjustHandles="1" noChangeArrowheads="1" noChangeShapeType="1" noTextEdit="1"/>
              </p:cNvSpPr>
              <p:nvPr/>
            </p:nvSpPr>
            <p:spPr>
              <a:xfrm>
                <a:off x="3741735" y="4736068"/>
                <a:ext cx="449265" cy="369332"/>
              </a:xfrm>
              <a:prstGeom prst="rect">
                <a:avLst/>
              </a:prstGeom>
              <a:blipFill>
                <a:blip r:embed="rId5"/>
                <a:stretch>
                  <a:fillRect/>
                </a:stretch>
              </a:blipFill>
            </p:spPr>
            <p:txBody>
              <a:bodyPr/>
              <a:lstStyle/>
              <a:p>
                <a:r>
                  <a:rPr lang="en-US">
                    <a:noFill/>
                  </a:rPr>
                  <a:t> </a:t>
                </a:r>
              </a:p>
            </p:txBody>
          </p:sp>
        </mc:Fallback>
      </mc:AlternateContent>
      <p:cxnSp>
        <p:nvCxnSpPr>
          <p:cNvPr id="81" name="Straight Arrow Connector 80">
            <a:extLst>
              <a:ext uri="{FF2B5EF4-FFF2-40B4-BE49-F238E27FC236}">
                <a16:creationId xmlns:a16="http://schemas.microsoft.com/office/drawing/2014/main" id="{867B1A99-C631-754B-AEBB-C92A06262AF4}"/>
              </a:ext>
            </a:extLst>
          </p:cNvPr>
          <p:cNvCxnSpPr>
            <a:cxnSpLocks/>
          </p:cNvCxnSpPr>
          <p:nvPr/>
        </p:nvCxnSpPr>
        <p:spPr>
          <a:xfrm>
            <a:off x="3956888" y="5068282"/>
            <a:ext cx="0" cy="265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5500C235-08FF-5248-8E5D-70C23A4C81D2}"/>
                  </a:ext>
                </a:extLst>
              </p:cNvPr>
              <p:cNvSpPr txBox="1"/>
              <p:nvPr/>
            </p:nvSpPr>
            <p:spPr>
              <a:xfrm>
                <a:off x="6027735" y="2819400"/>
                <a:ext cx="449265"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𝜃</m:t>
                      </m:r>
                      <m:r>
                        <a:rPr lang="en-US" b="0" i="0" baseline="-25000" dirty="0" smtClean="0">
                          <a:latin typeface="Cambria Math" panose="02040503050406030204" pitchFamily="18" charset="0"/>
                          <a:ea typeface="Cambria Math" panose="02040503050406030204" pitchFamily="18" charset="0"/>
                        </a:rPr>
                        <m:t>6</m:t>
                      </m:r>
                    </m:oMath>
                  </m:oMathPara>
                </a14:m>
                <a:endParaRPr lang="en-US" baseline="-25000" dirty="0"/>
              </a:p>
            </p:txBody>
          </p:sp>
        </mc:Choice>
        <mc:Fallback xmlns="">
          <p:sp>
            <p:nvSpPr>
              <p:cNvPr id="83" name="TextBox 82">
                <a:extLst>
                  <a:ext uri="{FF2B5EF4-FFF2-40B4-BE49-F238E27FC236}">
                    <a16:creationId xmlns:a16="http://schemas.microsoft.com/office/drawing/2014/main" id="{5500C235-08FF-5248-8E5D-70C23A4C81D2}"/>
                  </a:ext>
                </a:extLst>
              </p:cNvPr>
              <p:cNvSpPr txBox="1">
                <a:spLocks noRot="1" noChangeAspect="1" noMove="1" noResize="1" noEditPoints="1" noAdjustHandles="1" noChangeArrowheads="1" noChangeShapeType="1" noTextEdit="1"/>
              </p:cNvSpPr>
              <p:nvPr/>
            </p:nvSpPr>
            <p:spPr>
              <a:xfrm>
                <a:off x="6027735" y="2819400"/>
                <a:ext cx="449265" cy="369332"/>
              </a:xfrm>
              <a:prstGeom prst="rect">
                <a:avLst/>
              </a:prstGeom>
              <a:blipFill>
                <a:blip r:embed="rId6"/>
                <a:stretch>
                  <a:fillRect/>
                </a:stretch>
              </a:blipFill>
            </p:spPr>
            <p:txBody>
              <a:bodyPr/>
              <a:lstStyle/>
              <a:p>
                <a:r>
                  <a:rPr lang="en-US">
                    <a:noFill/>
                  </a:rPr>
                  <a:t> </a:t>
                </a:r>
              </a:p>
            </p:txBody>
          </p:sp>
        </mc:Fallback>
      </mc:AlternateContent>
      <p:cxnSp>
        <p:nvCxnSpPr>
          <p:cNvPr id="84" name="Straight Arrow Connector 83">
            <a:extLst>
              <a:ext uri="{FF2B5EF4-FFF2-40B4-BE49-F238E27FC236}">
                <a16:creationId xmlns:a16="http://schemas.microsoft.com/office/drawing/2014/main" id="{30BFED6E-6943-0A4A-B024-9E51A84995F3}"/>
              </a:ext>
            </a:extLst>
          </p:cNvPr>
          <p:cNvCxnSpPr>
            <a:cxnSpLocks/>
          </p:cNvCxnSpPr>
          <p:nvPr/>
        </p:nvCxnSpPr>
        <p:spPr>
          <a:xfrm>
            <a:off x="6242888" y="3151614"/>
            <a:ext cx="0" cy="265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06EE6A85-F17E-784D-B43F-278D5E03CD96}"/>
              </a:ext>
            </a:extLst>
          </p:cNvPr>
          <p:cNvPicPr>
            <a:picLocks noChangeAspect="1"/>
          </p:cNvPicPr>
          <p:nvPr/>
        </p:nvPicPr>
        <p:blipFill rotWithShape="1">
          <a:blip r:embed="rId7"/>
          <a:srcRect t="16072"/>
          <a:stretch/>
        </p:blipFill>
        <p:spPr>
          <a:xfrm>
            <a:off x="5925365" y="5378837"/>
            <a:ext cx="2970168" cy="1250563"/>
          </a:xfrm>
          <a:prstGeom prst="rect">
            <a:avLst/>
          </a:prstGeom>
        </p:spPr>
      </p:pic>
      <p:sp>
        <p:nvSpPr>
          <p:cNvPr id="86" name="TextBox 85">
            <a:extLst>
              <a:ext uri="{FF2B5EF4-FFF2-40B4-BE49-F238E27FC236}">
                <a16:creationId xmlns:a16="http://schemas.microsoft.com/office/drawing/2014/main" id="{34047841-417A-4647-9E87-D8E4A5E5D7B5}"/>
              </a:ext>
            </a:extLst>
          </p:cNvPr>
          <p:cNvSpPr txBox="1"/>
          <p:nvPr/>
        </p:nvSpPr>
        <p:spPr>
          <a:xfrm>
            <a:off x="6477000" y="4299429"/>
            <a:ext cx="524289" cy="261610"/>
          </a:xfrm>
          <a:prstGeom prst="rect">
            <a:avLst/>
          </a:prstGeom>
          <a:noFill/>
        </p:spPr>
        <p:txBody>
          <a:bodyPr wrap="square" rtlCol="0">
            <a:spAutoFit/>
          </a:bodyPr>
          <a:lstStyle/>
          <a:p>
            <a:r>
              <a:rPr lang="en-US" sz="1100" dirty="0"/>
              <a:t>AF</a:t>
            </a:r>
          </a:p>
        </p:txBody>
      </p:sp>
      <p:sp>
        <p:nvSpPr>
          <p:cNvPr id="87" name="TextBox 86">
            <a:extLst>
              <a:ext uri="{FF2B5EF4-FFF2-40B4-BE49-F238E27FC236}">
                <a16:creationId xmlns:a16="http://schemas.microsoft.com/office/drawing/2014/main" id="{CDC9F47C-A1B1-0E4E-9F8B-348ABA659949}"/>
              </a:ext>
            </a:extLst>
          </p:cNvPr>
          <p:cNvSpPr txBox="1"/>
          <p:nvPr/>
        </p:nvSpPr>
        <p:spPr>
          <a:xfrm>
            <a:off x="4279911" y="5919564"/>
            <a:ext cx="524289" cy="261610"/>
          </a:xfrm>
          <a:prstGeom prst="rect">
            <a:avLst/>
          </a:prstGeom>
          <a:noFill/>
        </p:spPr>
        <p:txBody>
          <a:bodyPr wrap="square" rtlCol="0">
            <a:spAutoFit/>
          </a:bodyPr>
          <a:lstStyle/>
          <a:p>
            <a:r>
              <a:rPr lang="en-US" sz="1100" dirty="0"/>
              <a:t>AF</a:t>
            </a:r>
          </a:p>
        </p:txBody>
      </p:sp>
      <p:sp>
        <p:nvSpPr>
          <p:cNvPr id="88" name="TextBox 87">
            <a:extLst>
              <a:ext uri="{FF2B5EF4-FFF2-40B4-BE49-F238E27FC236}">
                <a16:creationId xmlns:a16="http://schemas.microsoft.com/office/drawing/2014/main" id="{06E3327A-45DF-A74A-B4B5-B481AA40638F}"/>
              </a:ext>
            </a:extLst>
          </p:cNvPr>
          <p:cNvSpPr txBox="1"/>
          <p:nvPr/>
        </p:nvSpPr>
        <p:spPr>
          <a:xfrm>
            <a:off x="4284390" y="4311989"/>
            <a:ext cx="524289" cy="261610"/>
          </a:xfrm>
          <a:prstGeom prst="rect">
            <a:avLst/>
          </a:prstGeom>
          <a:noFill/>
        </p:spPr>
        <p:txBody>
          <a:bodyPr wrap="square" rtlCol="0">
            <a:spAutoFit/>
          </a:bodyPr>
          <a:lstStyle/>
          <a:p>
            <a:r>
              <a:rPr lang="en-US" sz="1100" dirty="0"/>
              <a:t>AF</a:t>
            </a:r>
          </a:p>
        </p:txBody>
      </p:sp>
      <p:sp>
        <p:nvSpPr>
          <p:cNvPr id="89" name="TextBox 88">
            <a:extLst>
              <a:ext uri="{FF2B5EF4-FFF2-40B4-BE49-F238E27FC236}">
                <a16:creationId xmlns:a16="http://schemas.microsoft.com/office/drawing/2014/main" id="{98856902-5803-F54C-890B-7834A1C33369}"/>
              </a:ext>
            </a:extLst>
          </p:cNvPr>
          <p:cNvSpPr txBox="1"/>
          <p:nvPr/>
        </p:nvSpPr>
        <p:spPr>
          <a:xfrm>
            <a:off x="4261038" y="2685537"/>
            <a:ext cx="524289" cy="261610"/>
          </a:xfrm>
          <a:prstGeom prst="rect">
            <a:avLst/>
          </a:prstGeom>
          <a:noFill/>
        </p:spPr>
        <p:txBody>
          <a:bodyPr wrap="square" rtlCol="0">
            <a:spAutoFit/>
          </a:bodyPr>
          <a:lstStyle/>
          <a:p>
            <a:r>
              <a:rPr lang="en-US" sz="1100" dirty="0"/>
              <a:t>AF</a:t>
            </a:r>
          </a:p>
        </p:txBody>
      </p:sp>
    </p:spTree>
    <p:extLst>
      <p:ext uri="{BB962C8B-B14F-4D97-AF65-F5344CB8AC3E}">
        <p14:creationId xmlns:p14="http://schemas.microsoft.com/office/powerpoint/2010/main" val="6358314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34"/>
  <p:tag name="MMPROD_UIDATA" val="&lt;database version=&quot;11.0&quot;&gt;&lt;object type=&quot;1&quot; unique_id=&quot;10001&quot;&gt;&lt;object type=&quot;2&quot; unique_id=&quot;47998&quot;&gt;&lt;object type=&quot;3&quot; unique_id=&quot;47999&quot;&gt;&lt;property id=&quot;20148&quot; value=&quot;5&quot;/&gt;&lt;property id=&quot;20300&quot; value=&quot;Slide 1 - &amp;quot;Insert Title Here&amp;quot;&quot;/&gt;&lt;property id=&quot;20307&quot; value=&quot;269&quot;/&gt;&lt;/object&gt;&lt;object type=&quot;3&quot; unique_id=&quot;48000&quot;&gt;&lt;property id=&quot;20148&quot; value=&quot;5&quot;/&gt;&lt;property id=&quot;20300&quot; value=&quot;Slide 2 - &amp;quot;Header&amp;quot;&quot;/&gt;&lt;property id=&quot;20307&quot; value=&quot;266&quot;/&gt;&lt;/object&gt;&lt;object type=&quot;3&quot; unique_id=&quot;48001&quot;&gt;&lt;property id=&quot;20148&quot; value=&quot;5&quot;/&gt;&lt;property id=&quot;20300&quot; value=&quot;Slide 7&quot;/&gt;&lt;property id=&quot;20307&quot; value=&quot;267&quot;/&gt;&lt;/object&gt;&lt;object type=&quot;3&quot; unique_id=&quot;48032&quot;&gt;&lt;property id=&quot;20148&quot; value=&quot;5&quot;/&gt;&lt;property id=&quot;20300&quot; value=&quot;Slide 3&quot;/&gt;&lt;property id=&quot;20307&quot; value=&quot;270&quot;/&gt;&lt;/object&gt;&lt;object type=&quot;3&quot; unique_id=&quot;48033&quot;&gt;&lt;property id=&quot;20148&quot; value=&quot;5&quot;/&gt;&lt;property id=&quot;20300&quot; value=&quot;Slide 4&quot;/&gt;&lt;property id=&quot;20307&quot; value=&quot;271&quot;/&gt;&lt;/object&gt;&lt;object type=&quot;3&quot; unique_id=&quot;48034&quot;&gt;&lt;property id=&quot;20148&quot; value=&quot;5&quot;/&gt;&lt;property id=&quot;20300&quot; value=&quot;Slide 5&quot;/&gt;&lt;property id=&quot;20307&quot; value=&quot;272&quot;/&gt;&lt;/object&gt;&lt;object type=&quot;3&quot; unique_id=&quot;48035&quot;&gt;&lt;property id=&quot;20148&quot; value=&quot;5&quot;/&gt;&lt;property id=&quot;20300&quot; value=&quot;Slide 6&quot;/&gt;&lt;property id=&quot;20307&quot; value=&quot;273&quot;/&gt;&lt;/object&gt;&lt;/object&gt;&lt;object type=&quot;8&quot; unique_id=&quot;48006&quot;&gt;&lt;/object&gt;&lt;/object&gt;&lt;/database&gt;"/>
  <p:tag name="SECTOMILLISECCONVERTED" val="1"/>
</p:tagLst>
</file>

<file path=ppt/theme/theme1.xml><?xml version="1.0" encoding="utf-8"?>
<a:theme xmlns:a="http://schemas.openxmlformats.org/drawingml/2006/main" name="1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18468</TotalTime>
  <Words>3702</Words>
  <Application>Microsoft Macintosh PowerPoint</Application>
  <PresentationFormat>On-screen Show (4:3)</PresentationFormat>
  <Paragraphs>444</Paragraphs>
  <Slides>49</Slides>
  <Notes>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49</vt:i4>
      </vt:variant>
    </vt:vector>
  </HeadingPairs>
  <TitlesOfParts>
    <vt:vector size="56" baseType="lpstr">
      <vt:lpstr>Arial</vt:lpstr>
      <vt:lpstr>Calibri</vt:lpstr>
      <vt:lpstr>Cambria Math</vt:lpstr>
      <vt:lpstr>Symbol</vt:lpstr>
      <vt:lpstr>Times New Roman</vt:lpstr>
      <vt:lpstr>1_Body Slides</vt:lpstr>
      <vt:lpstr>2_Body Slides</vt:lpstr>
      <vt:lpstr>Unit 13</vt:lpstr>
      <vt:lpstr>The Perceptron</vt:lpstr>
      <vt:lpstr>Multilayered Perceptron (MLP) (The Neural Network Model)</vt:lpstr>
      <vt:lpstr>A Familiar Neural Network: SLR</vt:lpstr>
      <vt:lpstr>Another Familiar Neural Network</vt:lpstr>
      <vt:lpstr>MLR as a Neural Network: MLR</vt:lpstr>
      <vt:lpstr>Time Series as a  Neural Network: AR(3)</vt:lpstr>
      <vt:lpstr>What if?</vt:lpstr>
      <vt:lpstr>Multilayered Perceptron (MLP) (The Neural Network Model)</vt:lpstr>
      <vt:lpstr>PowerPoint Presentation</vt:lpstr>
      <vt:lpstr>Concept Check</vt:lpstr>
      <vt:lpstr>Concept Check</vt:lpstr>
      <vt:lpstr>Concept Check</vt:lpstr>
      <vt:lpstr>Concept Check</vt:lpstr>
      <vt:lpstr>PowerPoint Presentation</vt:lpstr>
      <vt:lpstr>MLPs and R</vt:lpstr>
      <vt:lpstr>Example: SWA Delays</vt:lpstr>
      <vt:lpstr>Example: SWA Delays</vt:lpstr>
      <vt:lpstr>PowerPoint Presentation</vt:lpstr>
      <vt:lpstr>Example: SWA Delays</vt:lpstr>
      <vt:lpstr>Example: SWA Delays</vt:lpstr>
      <vt:lpstr>Example: SWA Delays</vt:lpstr>
      <vt:lpstr>Example: SWA Delays</vt:lpstr>
      <vt:lpstr>SWA Delay Comarison</vt:lpstr>
      <vt:lpstr>PowerPoint Presentation</vt:lpstr>
      <vt:lpstr>Concept Check</vt:lpstr>
      <vt:lpstr>Concept Check</vt:lpstr>
      <vt:lpstr>Concept Check</vt:lpstr>
      <vt:lpstr>Concept Check</vt:lpstr>
      <vt:lpstr>PowerPoint Presentation</vt:lpstr>
      <vt:lpstr>Airline Competition Among the Greats!</vt:lpstr>
      <vt:lpstr>Example: Airline Data</vt:lpstr>
      <vt:lpstr>PowerPoint Presentation</vt:lpstr>
      <vt:lpstr>Concept Check</vt:lpstr>
      <vt:lpstr>Concept Check</vt:lpstr>
      <vt:lpstr>PowerPoint Presentation</vt:lpstr>
      <vt:lpstr>Example:  Multivariate NNs with the Sales Data</vt:lpstr>
      <vt:lpstr>Example:  Multivariate NNs with the Sales Data</vt:lpstr>
      <vt:lpstr>PowerPoint Presentation</vt:lpstr>
      <vt:lpstr>Concept Check:</vt:lpstr>
      <vt:lpstr>Concept Check:</vt:lpstr>
      <vt:lpstr>PowerPoint Presentation</vt:lpstr>
      <vt:lpstr>Interview with Mikio Braun</vt:lpstr>
      <vt:lpstr>PowerPoint Presentation</vt:lpstr>
      <vt:lpstr>For Live Session</vt:lpstr>
      <vt:lpstr>PowerPoint Presentation</vt:lpstr>
      <vt:lpstr>Closing Remarks</vt:lpstr>
      <vt:lpstr>PowerPoint Presentation</vt:lpstr>
      <vt:lpstr>RNN and LSTMs</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Methodist University</dc:title>
  <dc:subject/>
  <dc:creator>Administrator</dc:creator>
  <cp:keywords/>
  <dc:description/>
  <cp:lastModifiedBy>Microsoft Office User</cp:lastModifiedBy>
  <cp:revision>186</cp:revision>
  <dcterms:created xsi:type="dcterms:W3CDTF">2016-03-21T14:12:59Z</dcterms:created>
  <dcterms:modified xsi:type="dcterms:W3CDTF">2019-07-28T18:22:26Z</dcterms:modified>
  <cp:category/>
</cp:coreProperties>
</file>